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52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1687" y="1842198"/>
            <a:ext cx="10588625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Tharani-2000/IBM-Data-Science-Capstone-Projec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Tharani-2000/IBM-Data-Science-Capstone-Project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arani-2000/IBM-Data-Science-Capstone-Projec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arani-2000/IBM-Data-Science-Capstone-Projec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arani-2000/IBM-Data-Science-Capstone-Projec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arani-2000/IBM-Data-Science-Capstone-Projec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Tharani-2000/IBM-Data-Science-Capstone-Projec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github.com/Tharani-2000/IBM-Data-Science-Capstone-Project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8057" y="4598606"/>
            <a:ext cx="1654175" cy="5924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-60" dirty="0">
                <a:solidFill>
                  <a:srgbClr val="E7E6E6"/>
                </a:solidFill>
                <a:latin typeface="Arial"/>
                <a:cs typeface="Arial"/>
              </a:rPr>
              <a:t>Tharanitharan M</a:t>
            </a:r>
            <a:r>
              <a:rPr sz="1800" spc="-75" dirty="0">
                <a:solidFill>
                  <a:srgbClr val="E7E6E6"/>
                </a:solidFill>
                <a:latin typeface="Arial"/>
                <a:cs typeface="Arial"/>
              </a:rPr>
              <a:t>  </a:t>
            </a:r>
            <a:endParaRPr lang="en-US" spc="-75" dirty="0">
              <a:solidFill>
                <a:srgbClr val="E7E6E6"/>
              </a:solidFill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IN" spc="-75" dirty="0">
                <a:solidFill>
                  <a:srgbClr val="E7E6E6"/>
                </a:solidFill>
                <a:latin typeface="Arial"/>
                <a:cs typeface="Arial"/>
              </a:rPr>
              <a:t>10/1/2023</a:t>
            </a:r>
            <a:endParaRPr lang="en-US" spc="114" dirty="0">
              <a:solidFill>
                <a:srgbClr val="E7E6E6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5825" y="676275"/>
            <a:ext cx="2105025" cy="62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Arial"/>
                <a:cs typeface="Arial"/>
              </a:rPr>
              <a:t>10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95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50" dirty="0">
                <a:latin typeface="Arial"/>
                <a:cs typeface="Arial"/>
              </a:rPr>
              <a:t>In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5" dirty="0">
                <a:latin typeface="Arial"/>
                <a:cs typeface="Arial"/>
              </a:rPr>
              <a:t>dataset, </a:t>
            </a:r>
            <a:r>
              <a:rPr sz="1800" spc="-30" dirty="0">
                <a:latin typeface="Arial"/>
                <a:cs typeface="Arial"/>
              </a:rPr>
              <a:t>there </a:t>
            </a:r>
            <a:r>
              <a:rPr sz="1800" spc="-75" dirty="0">
                <a:latin typeface="Arial"/>
                <a:cs typeface="Arial"/>
              </a:rPr>
              <a:t>are </a:t>
            </a:r>
            <a:r>
              <a:rPr sz="1800" spc="-65" dirty="0">
                <a:latin typeface="Arial"/>
                <a:cs typeface="Arial"/>
              </a:rPr>
              <a:t>several </a:t>
            </a:r>
            <a:r>
              <a:rPr sz="1800" spc="-100" dirty="0">
                <a:latin typeface="Arial"/>
                <a:cs typeface="Arial"/>
              </a:rPr>
              <a:t>cases </a:t>
            </a:r>
            <a:r>
              <a:rPr sz="1800" spc="-55" dirty="0">
                <a:latin typeface="Arial"/>
                <a:cs typeface="Arial"/>
              </a:rPr>
              <a:t>where </a:t>
            </a:r>
            <a:r>
              <a:rPr sz="1800" spc="-15" dirty="0">
                <a:latin typeface="Arial"/>
                <a:cs typeface="Arial"/>
              </a:rPr>
              <a:t>the booster </a:t>
            </a:r>
            <a:r>
              <a:rPr sz="1800" spc="35" dirty="0">
                <a:latin typeface="Arial"/>
                <a:cs typeface="Arial"/>
              </a:rPr>
              <a:t>did </a:t>
            </a:r>
            <a:r>
              <a:rPr sz="1800" spc="5" dirty="0">
                <a:latin typeface="Arial"/>
                <a:cs typeface="Arial"/>
              </a:rPr>
              <a:t>not </a:t>
            </a:r>
            <a:r>
              <a:rPr sz="1800" spc="-20" dirty="0">
                <a:latin typeface="Arial"/>
                <a:cs typeface="Arial"/>
              </a:rPr>
              <a:t>land</a:t>
            </a:r>
            <a:r>
              <a:rPr sz="1800" spc="42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successully.</a:t>
            </a:r>
            <a:endParaRPr sz="18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latin typeface="Arial"/>
                <a:cs typeface="Arial"/>
              </a:rPr>
              <a:t>True </a:t>
            </a:r>
            <a:r>
              <a:rPr sz="1400" spc="-80" dirty="0">
                <a:latin typeface="Arial"/>
                <a:cs typeface="Arial"/>
              </a:rPr>
              <a:t>Ocean, </a:t>
            </a:r>
            <a:r>
              <a:rPr sz="1400" spc="-40" dirty="0">
                <a:latin typeface="Arial"/>
                <a:cs typeface="Arial"/>
              </a:rPr>
              <a:t>True </a:t>
            </a:r>
            <a:r>
              <a:rPr sz="1400" spc="-120" dirty="0">
                <a:latin typeface="Arial"/>
                <a:cs typeface="Arial"/>
              </a:rPr>
              <a:t>RTLS, </a:t>
            </a:r>
            <a:r>
              <a:rPr sz="1400" spc="-40" dirty="0">
                <a:latin typeface="Arial"/>
                <a:cs typeface="Arial"/>
              </a:rPr>
              <a:t>True </a:t>
            </a:r>
            <a:r>
              <a:rPr sz="1400" spc="-110" dirty="0">
                <a:latin typeface="Arial"/>
                <a:cs typeface="Arial"/>
              </a:rPr>
              <a:t>ASDS </a:t>
            </a:r>
            <a:r>
              <a:rPr sz="1400" spc="-60" dirty="0">
                <a:latin typeface="Arial"/>
                <a:cs typeface="Arial"/>
              </a:rPr>
              <a:t>means </a:t>
            </a:r>
            <a:r>
              <a:rPr sz="1400" spc="-15" dirty="0">
                <a:latin typeface="Arial"/>
                <a:cs typeface="Arial"/>
              </a:rPr>
              <a:t>the </a:t>
            </a:r>
            <a:r>
              <a:rPr sz="1400" spc="-30" dirty="0">
                <a:latin typeface="Arial"/>
                <a:cs typeface="Arial"/>
              </a:rPr>
              <a:t>mission </a:t>
            </a:r>
            <a:r>
              <a:rPr sz="1400" spc="-70" dirty="0">
                <a:latin typeface="Arial"/>
                <a:cs typeface="Arial"/>
              </a:rPr>
              <a:t>has </a:t>
            </a:r>
            <a:r>
              <a:rPr sz="1400" spc="-15" dirty="0">
                <a:latin typeface="Arial"/>
                <a:cs typeface="Arial"/>
              </a:rPr>
              <a:t>been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successful.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65" dirty="0">
                <a:latin typeface="Arial"/>
                <a:cs typeface="Arial"/>
              </a:rPr>
              <a:t>False </a:t>
            </a:r>
            <a:r>
              <a:rPr sz="1400" spc="-80" dirty="0">
                <a:latin typeface="Arial"/>
                <a:cs typeface="Arial"/>
              </a:rPr>
              <a:t>Ocean, </a:t>
            </a:r>
            <a:r>
              <a:rPr sz="1400" spc="-65" dirty="0">
                <a:latin typeface="Arial"/>
                <a:cs typeface="Arial"/>
              </a:rPr>
              <a:t>False </a:t>
            </a:r>
            <a:r>
              <a:rPr sz="1400" spc="-120" dirty="0">
                <a:latin typeface="Arial"/>
                <a:cs typeface="Arial"/>
              </a:rPr>
              <a:t>RTLS, </a:t>
            </a:r>
            <a:r>
              <a:rPr sz="1400" spc="-65" dirty="0">
                <a:latin typeface="Arial"/>
                <a:cs typeface="Arial"/>
              </a:rPr>
              <a:t>False </a:t>
            </a:r>
            <a:r>
              <a:rPr sz="1400" spc="-110" dirty="0">
                <a:latin typeface="Arial"/>
                <a:cs typeface="Arial"/>
              </a:rPr>
              <a:t>ASDS </a:t>
            </a:r>
            <a:r>
              <a:rPr sz="1400" spc="-60" dirty="0">
                <a:latin typeface="Arial"/>
                <a:cs typeface="Arial"/>
              </a:rPr>
              <a:t>means </a:t>
            </a:r>
            <a:r>
              <a:rPr sz="1400" spc="-15" dirty="0">
                <a:latin typeface="Arial"/>
                <a:cs typeface="Arial"/>
              </a:rPr>
              <a:t>the </a:t>
            </a:r>
            <a:r>
              <a:rPr sz="1400" spc="-30" dirty="0">
                <a:latin typeface="Arial"/>
                <a:cs typeface="Arial"/>
              </a:rPr>
              <a:t>mission </a:t>
            </a:r>
            <a:r>
              <a:rPr sz="1400" spc="-75" dirty="0">
                <a:latin typeface="Arial"/>
                <a:cs typeface="Arial"/>
              </a:rPr>
              <a:t>was</a:t>
            </a:r>
            <a:r>
              <a:rPr sz="1400" spc="19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failure.</a:t>
            </a:r>
            <a:endParaRPr sz="1400">
              <a:latin typeface="Arial"/>
              <a:cs typeface="Arial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latin typeface="Arial"/>
                <a:cs typeface="Arial"/>
              </a:rPr>
              <a:t>We </a:t>
            </a:r>
            <a:r>
              <a:rPr sz="1800" spc="-55" dirty="0">
                <a:latin typeface="Arial"/>
                <a:cs typeface="Arial"/>
              </a:rPr>
              <a:t>need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spc="-25" dirty="0">
                <a:latin typeface="Arial"/>
                <a:cs typeface="Arial"/>
              </a:rPr>
              <a:t>transform </a:t>
            </a:r>
            <a:r>
              <a:rPr sz="1800" spc="5" dirty="0">
                <a:latin typeface="Arial"/>
                <a:cs typeface="Arial"/>
              </a:rPr>
              <a:t>string </a:t>
            </a:r>
            <a:r>
              <a:rPr sz="1800" spc="-45" dirty="0">
                <a:latin typeface="Arial"/>
                <a:cs typeface="Arial"/>
              </a:rPr>
              <a:t>variables </a:t>
            </a:r>
            <a:r>
              <a:rPr sz="1800" spc="25" dirty="0">
                <a:latin typeface="Arial"/>
                <a:cs typeface="Arial"/>
              </a:rPr>
              <a:t>into </a:t>
            </a:r>
            <a:r>
              <a:rPr sz="1800" spc="-30" dirty="0">
                <a:latin typeface="Arial"/>
                <a:cs typeface="Arial"/>
              </a:rPr>
              <a:t>categorical </a:t>
            </a:r>
            <a:r>
              <a:rPr sz="1800" spc="-45" dirty="0">
                <a:latin typeface="Arial"/>
                <a:cs typeface="Arial"/>
              </a:rPr>
              <a:t>variables </a:t>
            </a:r>
            <a:r>
              <a:rPr sz="1800" spc="-55" dirty="0">
                <a:latin typeface="Arial"/>
                <a:cs typeface="Arial"/>
              </a:rPr>
              <a:t>where </a:t>
            </a:r>
            <a:r>
              <a:rPr sz="1800" spc="85" dirty="0">
                <a:latin typeface="Arial"/>
                <a:cs typeface="Arial"/>
              </a:rPr>
              <a:t>1 </a:t>
            </a:r>
            <a:r>
              <a:rPr sz="1800" spc="-85" dirty="0">
                <a:latin typeface="Arial"/>
                <a:cs typeface="Arial"/>
              </a:rPr>
              <a:t>means </a:t>
            </a:r>
            <a:r>
              <a:rPr sz="1800" spc="-15" dirty="0">
                <a:latin typeface="Arial"/>
                <a:cs typeface="Arial"/>
              </a:rPr>
              <a:t>the  </a:t>
            </a:r>
            <a:r>
              <a:rPr sz="1800" spc="-35" dirty="0">
                <a:latin typeface="Arial"/>
                <a:cs typeface="Arial"/>
              </a:rPr>
              <a:t>mission </a:t>
            </a:r>
            <a:r>
              <a:rPr sz="1800" spc="-85" dirty="0">
                <a:latin typeface="Arial"/>
                <a:cs typeface="Arial"/>
              </a:rPr>
              <a:t>has </a:t>
            </a:r>
            <a:r>
              <a:rPr sz="1800" spc="-55" dirty="0">
                <a:latin typeface="Arial"/>
                <a:cs typeface="Arial"/>
              </a:rPr>
              <a:t>been </a:t>
            </a:r>
            <a:r>
              <a:rPr sz="1800" spc="-60" dirty="0">
                <a:latin typeface="Arial"/>
                <a:cs typeface="Arial"/>
              </a:rPr>
              <a:t>successful </a:t>
            </a:r>
            <a:r>
              <a:rPr sz="1800" spc="-45" dirty="0">
                <a:latin typeface="Arial"/>
                <a:cs typeface="Arial"/>
              </a:rPr>
              <a:t>and </a:t>
            </a:r>
            <a:r>
              <a:rPr sz="1800" spc="85" dirty="0">
                <a:latin typeface="Arial"/>
                <a:cs typeface="Arial"/>
              </a:rPr>
              <a:t>0 </a:t>
            </a:r>
            <a:r>
              <a:rPr sz="1800" spc="-85" dirty="0">
                <a:latin typeface="Arial"/>
                <a:cs typeface="Arial"/>
              </a:rPr>
              <a:t>means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5" dirty="0">
                <a:latin typeface="Arial"/>
                <a:cs typeface="Arial"/>
              </a:rPr>
              <a:t>mission </a:t>
            </a:r>
            <a:r>
              <a:rPr sz="1800" spc="-85" dirty="0">
                <a:latin typeface="Arial"/>
                <a:cs typeface="Arial"/>
              </a:rPr>
              <a:t>was </a:t>
            </a:r>
            <a:r>
              <a:rPr sz="1800" spc="-120" dirty="0">
                <a:latin typeface="Arial"/>
                <a:cs typeface="Arial"/>
              </a:rPr>
              <a:t>a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failure.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60" dirty="0"/>
              <a:t> </a:t>
            </a:r>
            <a:r>
              <a:rPr spc="-60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rlito"/>
                <a:cs typeface="Carlito"/>
              </a:rPr>
              <a:t>1.</a:t>
            </a:r>
            <a:r>
              <a:rPr sz="1200" b="1" dirty="0">
                <a:latin typeface="Carlito"/>
                <a:cs typeface="Carlito"/>
              </a:rPr>
              <a:t> </a:t>
            </a:r>
            <a:r>
              <a:rPr sz="1200" b="1" spc="5" dirty="0">
                <a:latin typeface="Carlito"/>
                <a:cs typeface="Carlito"/>
              </a:rPr>
              <a:t>Calculate</a:t>
            </a:r>
            <a:r>
              <a:rPr sz="1200" b="1" spc="-60" dirty="0">
                <a:latin typeface="Carlito"/>
                <a:cs typeface="Carlito"/>
              </a:rPr>
              <a:t> </a:t>
            </a:r>
            <a:r>
              <a:rPr sz="1200" b="1" spc="10" dirty="0">
                <a:latin typeface="Carlito"/>
                <a:cs typeface="Carlito"/>
              </a:rPr>
              <a:t>launches</a:t>
            </a:r>
            <a:r>
              <a:rPr sz="1200" b="1" spc="-55" dirty="0">
                <a:latin typeface="Carlito"/>
                <a:cs typeface="Carlito"/>
              </a:rPr>
              <a:t> </a:t>
            </a:r>
            <a:r>
              <a:rPr sz="1200" b="1" spc="10" dirty="0">
                <a:latin typeface="Carlito"/>
                <a:cs typeface="Carlito"/>
              </a:rPr>
              <a:t>number</a:t>
            </a:r>
            <a:r>
              <a:rPr sz="1200" b="1" spc="-30" dirty="0">
                <a:latin typeface="Carlito"/>
                <a:cs typeface="Carlito"/>
              </a:rPr>
              <a:t> </a:t>
            </a:r>
            <a:r>
              <a:rPr sz="1200" b="1" spc="5" dirty="0">
                <a:latin typeface="Carlito"/>
                <a:cs typeface="Carlito"/>
              </a:rPr>
              <a:t>for</a:t>
            </a:r>
            <a:r>
              <a:rPr sz="1200" b="1" spc="-30" dirty="0">
                <a:latin typeface="Carlito"/>
                <a:cs typeface="Carlito"/>
              </a:rPr>
              <a:t> </a:t>
            </a:r>
            <a:r>
              <a:rPr sz="1200" b="1" spc="5" dirty="0">
                <a:latin typeface="Carlito"/>
                <a:cs typeface="Carlito"/>
              </a:rPr>
              <a:t>each</a:t>
            </a:r>
            <a:r>
              <a:rPr sz="1200" b="1" spc="-20" dirty="0">
                <a:latin typeface="Carlito"/>
                <a:cs typeface="Carlito"/>
              </a:rPr>
              <a:t> </a:t>
            </a:r>
            <a:r>
              <a:rPr sz="1200" b="1" dirty="0">
                <a:latin typeface="Carlito"/>
                <a:cs typeface="Carlito"/>
              </a:rPr>
              <a:t>site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3900" y="3609975"/>
            <a:ext cx="2000250" cy="752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rlito"/>
                <a:cs typeface="Carlito"/>
              </a:rPr>
              <a:t>2. </a:t>
            </a:r>
            <a:r>
              <a:rPr sz="1200" b="1" spc="5" dirty="0">
                <a:latin typeface="Carlito"/>
                <a:cs typeface="Carlito"/>
              </a:rPr>
              <a:t>Calculate </a:t>
            </a:r>
            <a:r>
              <a:rPr sz="1200" b="1" spc="15" dirty="0">
                <a:latin typeface="Carlito"/>
                <a:cs typeface="Carlito"/>
              </a:rPr>
              <a:t>the</a:t>
            </a:r>
            <a:r>
              <a:rPr sz="1200" b="1" spc="-210" dirty="0">
                <a:latin typeface="Carlito"/>
                <a:cs typeface="Carlito"/>
              </a:rPr>
              <a:t> </a:t>
            </a:r>
            <a:r>
              <a:rPr sz="1200" b="1" spc="10" dirty="0">
                <a:latin typeface="Carlito"/>
                <a:cs typeface="Carlito"/>
              </a:rPr>
              <a:t>number and </a:t>
            </a:r>
            <a:r>
              <a:rPr sz="1200" b="1" spc="5" dirty="0">
                <a:latin typeface="Carlito"/>
                <a:cs typeface="Carlito"/>
              </a:rPr>
              <a:t>occurence  </a:t>
            </a:r>
            <a:r>
              <a:rPr sz="1200" b="1" spc="10" dirty="0">
                <a:latin typeface="Carlito"/>
                <a:cs typeface="Carlito"/>
              </a:rPr>
              <a:t>of </a:t>
            </a:r>
            <a:r>
              <a:rPr sz="1200" b="1" spc="5" dirty="0">
                <a:latin typeface="Carlito"/>
                <a:cs typeface="Carlito"/>
              </a:rPr>
              <a:t>each</a:t>
            </a:r>
            <a:r>
              <a:rPr sz="1200" b="1" spc="-90" dirty="0">
                <a:latin typeface="Carlito"/>
                <a:cs typeface="Carlito"/>
              </a:rPr>
              <a:t> </a:t>
            </a:r>
            <a:r>
              <a:rPr sz="1200" b="1" spc="15" dirty="0">
                <a:latin typeface="Carlito"/>
                <a:cs typeface="Carlito"/>
              </a:rPr>
              <a:t>orbit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sp>
          <p:nvSpPr>
            <p:cNvPr id="9" name="object 9"/>
            <p:cNvSpPr/>
            <p:nvPr/>
          </p:nvSpPr>
          <p:spPr>
            <a:xfrm>
              <a:off x="1562100" y="4953000"/>
              <a:ext cx="1419225" cy="16192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-5" dirty="0">
                <a:latin typeface="Carlito"/>
                <a:cs typeface="Carlito"/>
              </a:rPr>
              <a:t>3. </a:t>
            </a:r>
            <a:r>
              <a:rPr sz="1200" b="1" spc="5" dirty="0">
                <a:latin typeface="Carlito"/>
                <a:cs typeface="Carlito"/>
              </a:rPr>
              <a:t>Calculate </a:t>
            </a:r>
            <a:r>
              <a:rPr sz="1200" b="1" spc="10" dirty="0">
                <a:latin typeface="Carlito"/>
                <a:cs typeface="Carlito"/>
              </a:rPr>
              <a:t>number and occurrence</a:t>
            </a:r>
            <a:r>
              <a:rPr sz="1200" b="1" spc="-195" dirty="0">
                <a:latin typeface="Carlito"/>
                <a:cs typeface="Carlito"/>
              </a:rPr>
              <a:t> </a:t>
            </a:r>
            <a:r>
              <a:rPr sz="1200" b="1" spc="10" dirty="0">
                <a:latin typeface="Carlito"/>
                <a:cs typeface="Carlito"/>
              </a:rPr>
              <a:t>of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rlito"/>
                <a:cs typeface="Carlito"/>
              </a:rPr>
              <a:t>mission </a:t>
            </a:r>
            <a:r>
              <a:rPr sz="1200" b="1" spc="15" dirty="0">
                <a:latin typeface="Carlito"/>
                <a:cs typeface="Carlito"/>
              </a:rPr>
              <a:t>outcome </a:t>
            </a:r>
            <a:r>
              <a:rPr sz="1200" b="1" spc="5" dirty="0">
                <a:latin typeface="Carlito"/>
                <a:cs typeface="Carlito"/>
              </a:rPr>
              <a:t>per </a:t>
            </a:r>
            <a:r>
              <a:rPr sz="1200" b="1" spc="15" dirty="0">
                <a:latin typeface="Carlito"/>
                <a:cs typeface="Carlito"/>
              </a:rPr>
              <a:t>orbit</a:t>
            </a:r>
            <a:r>
              <a:rPr sz="1200" b="1" spc="-65" dirty="0">
                <a:latin typeface="Carlito"/>
                <a:cs typeface="Carlito"/>
              </a:rPr>
              <a:t> </a:t>
            </a:r>
            <a:r>
              <a:rPr sz="1200" b="1" dirty="0">
                <a:latin typeface="Carlito"/>
                <a:cs typeface="Carlito"/>
              </a:rPr>
              <a:t>type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86200" y="4076700"/>
            <a:ext cx="2743200" cy="152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rlito"/>
                <a:cs typeface="Carlito"/>
              </a:rPr>
              <a:t>4.</a:t>
            </a:r>
            <a:r>
              <a:rPr sz="1200" b="1" dirty="0">
                <a:latin typeface="Carlito"/>
                <a:cs typeface="Carlito"/>
              </a:rPr>
              <a:t> Create</a:t>
            </a:r>
            <a:r>
              <a:rPr sz="1200" b="1" spc="-60" dirty="0">
                <a:latin typeface="Carlito"/>
                <a:cs typeface="Carlito"/>
              </a:rPr>
              <a:t> </a:t>
            </a:r>
            <a:r>
              <a:rPr sz="1200" b="1" spc="15" dirty="0">
                <a:latin typeface="Carlito"/>
                <a:cs typeface="Carlito"/>
              </a:rPr>
              <a:t>landing</a:t>
            </a:r>
            <a:r>
              <a:rPr sz="1200" b="1" spc="-25" dirty="0">
                <a:latin typeface="Carlito"/>
                <a:cs typeface="Carlito"/>
              </a:rPr>
              <a:t> </a:t>
            </a:r>
            <a:r>
              <a:rPr sz="1200" b="1" spc="15" dirty="0">
                <a:latin typeface="Carlito"/>
                <a:cs typeface="Carlito"/>
              </a:rPr>
              <a:t>outcome</a:t>
            </a:r>
            <a:r>
              <a:rPr sz="1200" b="1" spc="-85" dirty="0">
                <a:latin typeface="Carlito"/>
                <a:cs typeface="Carlito"/>
              </a:rPr>
              <a:t> </a:t>
            </a:r>
            <a:r>
              <a:rPr sz="1200" b="1" spc="5" dirty="0">
                <a:latin typeface="Carlito"/>
                <a:cs typeface="Carlito"/>
              </a:rPr>
              <a:t>label</a:t>
            </a:r>
            <a:r>
              <a:rPr sz="1200" b="1" spc="-55" dirty="0">
                <a:latin typeface="Carlito"/>
                <a:cs typeface="Carlito"/>
              </a:rPr>
              <a:t> </a:t>
            </a:r>
            <a:r>
              <a:rPr sz="1200" b="1" spc="10" dirty="0">
                <a:latin typeface="Carlito"/>
                <a:cs typeface="Carlito"/>
              </a:rPr>
              <a:t>from  </a:t>
            </a:r>
            <a:r>
              <a:rPr sz="1200" b="1" spc="15" dirty="0">
                <a:latin typeface="Carlito"/>
                <a:cs typeface="Carlito"/>
              </a:rPr>
              <a:t>Outcome</a:t>
            </a:r>
            <a:r>
              <a:rPr sz="1200" b="1" spc="-55" dirty="0">
                <a:latin typeface="Carlito"/>
                <a:cs typeface="Carlito"/>
              </a:rPr>
              <a:t> </a:t>
            </a:r>
            <a:r>
              <a:rPr sz="1200" b="1" spc="10" dirty="0">
                <a:latin typeface="Carlito"/>
                <a:cs typeface="Carlito"/>
              </a:rPr>
              <a:t>column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43900" y="3914775"/>
            <a:ext cx="2743200" cy="106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rlito"/>
                <a:cs typeface="Carlito"/>
              </a:rPr>
              <a:t>5. </a:t>
            </a:r>
            <a:r>
              <a:rPr sz="1200" b="1" spc="10" dirty="0">
                <a:latin typeface="Carlito"/>
                <a:cs typeface="Carlito"/>
              </a:rPr>
              <a:t>Export </a:t>
            </a:r>
            <a:r>
              <a:rPr sz="1200" b="1" spc="15" dirty="0">
                <a:latin typeface="Carlito"/>
                <a:cs typeface="Carlito"/>
              </a:rPr>
              <a:t>to</a:t>
            </a:r>
            <a:r>
              <a:rPr sz="1200" b="1" spc="-95" dirty="0">
                <a:latin typeface="Carlito"/>
                <a:cs typeface="Carlito"/>
              </a:rPr>
              <a:t> </a:t>
            </a:r>
            <a:r>
              <a:rPr sz="1200" b="1" dirty="0">
                <a:latin typeface="Carlito"/>
                <a:cs typeface="Carlito"/>
              </a:rPr>
              <a:t>file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43900" y="5648325"/>
            <a:ext cx="2743200" cy="171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388ADAA0-5498-9405-1E8C-8788F8211872}"/>
              </a:ext>
            </a:extLst>
          </p:cNvPr>
          <p:cNvSpPr txBox="1"/>
          <p:nvPr/>
        </p:nvSpPr>
        <p:spPr>
          <a:xfrm>
            <a:off x="270192" y="6337107"/>
            <a:ext cx="115824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7"/>
              </a:rPr>
              <a:t>Link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7"/>
              </a:rPr>
              <a:t>to</a:t>
            </a:r>
            <a:r>
              <a:rPr sz="1800" u="heavy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7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7"/>
              </a:rPr>
              <a:t>code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 </a:t>
            </a:r>
            <a:r>
              <a:rPr spc="25" dirty="0"/>
              <a:t>with </a:t>
            </a:r>
            <a:r>
              <a:rPr spc="-95" dirty="0"/>
              <a:t>Data</a:t>
            </a:r>
            <a:r>
              <a:rPr spc="-275" dirty="0"/>
              <a:t> </a:t>
            </a:r>
            <a:r>
              <a:rPr spc="-50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Char char="•"/>
              <a:tabLst>
                <a:tab pos="241300" algn="l"/>
                <a:tab pos="241935" algn="l"/>
              </a:tabLst>
            </a:pPr>
            <a:r>
              <a:rPr spc="-50" dirty="0"/>
              <a:t>Scatter</a:t>
            </a:r>
            <a:r>
              <a:rPr spc="-60" dirty="0"/>
              <a:t> </a:t>
            </a:r>
            <a:r>
              <a:rPr spc="-100" dirty="0"/>
              <a:t>Graphs</a:t>
            </a:r>
          </a:p>
          <a:p>
            <a:pPr marL="699135" lvl="1" indent="-229870">
              <a:lnSpc>
                <a:spcPct val="100000"/>
              </a:lnSpc>
              <a:spcBef>
                <a:spcPts val="1505"/>
              </a:spcBef>
              <a:buChar char="•"/>
              <a:tabLst>
                <a:tab pos="699135" algn="l"/>
                <a:tab pos="699770" algn="l"/>
              </a:tabLst>
            </a:pPr>
            <a:r>
              <a:rPr sz="1550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550" spc="-3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550" spc="-70" dirty="0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sz="1550" spc="-4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550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155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Char char="•"/>
              <a:tabLst>
                <a:tab pos="699135" algn="l"/>
                <a:tab pos="699770" algn="l"/>
              </a:tabLst>
            </a:pPr>
            <a:r>
              <a:rPr sz="1550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550" spc="-3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550" spc="-70" dirty="0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sz="155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55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55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Char char="•"/>
              <a:tabLst>
                <a:tab pos="699135" algn="l"/>
                <a:tab pos="699770" algn="l"/>
              </a:tabLst>
            </a:pPr>
            <a:r>
              <a:rPr sz="1550" spc="-45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550" spc="-70" dirty="0">
                <a:solidFill>
                  <a:srgbClr val="292929"/>
                </a:solidFill>
                <a:latin typeface="Arial"/>
                <a:cs typeface="Arial"/>
              </a:rPr>
              <a:t>vs.  </a:t>
            </a:r>
            <a:r>
              <a:rPr sz="155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55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55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520"/>
              </a:spcBef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1550" spc="-70" dirty="0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sz="1550" dirty="0">
                <a:solidFill>
                  <a:srgbClr val="292929"/>
                </a:solidFill>
                <a:latin typeface="Arial"/>
                <a:cs typeface="Arial"/>
              </a:rPr>
              <a:t>Flight</a:t>
            </a:r>
            <a:r>
              <a:rPr sz="1550" spc="3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endParaRPr sz="155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Char char="•"/>
              <a:tabLst>
                <a:tab pos="699135" algn="l"/>
                <a:tab pos="699770" algn="l"/>
              </a:tabLst>
            </a:pPr>
            <a:r>
              <a:rPr sz="1550" spc="-45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550" spc="-70" dirty="0">
                <a:solidFill>
                  <a:srgbClr val="292929"/>
                </a:solidFill>
                <a:latin typeface="Arial"/>
                <a:cs typeface="Arial"/>
              </a:rPr>
              <a:t>vs.  </a:t>
            </a:r>
            <a:r>
              <a:rPr sz="1550" spc="1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155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Arial"/>
                <a:cs typeface="Arial"/>
              </a:rPr>
              <a:t>Type</a:t>
            </a:r>
            <a:endParaRPr sz="155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1550" spc="-70" dirty="0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sz="1550" spc="-4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550" spc="3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Scatter 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plots </a:t>
            </a:r>
            <a:r>
              <a:rPr sz="1500" i="1" spc="-105" dirty="0">
                <a:solidFill>
                  <a:srgbClr val="000000"/>
                </a:solidFill>
                <a:latin typeface="Arial"/>
                <a:cs typeface="Arial"/>
              </a:rPr>
              <a:t>show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2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000000"/>
                </a:solidFill>
                <a:latin typeface="Arial"/>
                <a:cs typeface="Arial"/>
              </a:rPr>
              <a:t>between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variables.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 is 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2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Bar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Arial"/>
                <a:cs typeface="Arial"/>
              </a:rPr>
              <a:t>Graph</a:t>
            </a:r>
            <a:endParaRPr sz="2000">
              <a:latin typeface="Arial"/>
              <a:cs typeface="Arial"/>
            </a:endParaRPr>
          </a:p>
          <a:p>
            <a:pPr marL="813435" lvl="1" indent="-343535">
              <a:lnSpc>
                <a:spcPct val="100000"/>
              </a:lnSpc>
              <a:spcBef>
                <a:spcPts val="80"/>
              </a:spcBef>
              <a:buChar char="•"/>
              <a:tabLst>
                <a:tab pos="812800" algn="l"/>
                <a:tab pos="813435" algn="l"/>
              </a:tabLst>
            </a:pPr>
            <a:r>
              <a:rPr sz="1550" spc="-10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550" spc="-25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1550" spc="-70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550" spc="-2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  <a:spcBef>
                <a:spcPts val="5"/>
              </a:spcBef>
            </a:pPr>
            <a:r>
              <a:rPr sz="1500" i="1" spc="-120" dirty="0">
                <a:latin typeface="Arial"/>
                <a:cs typeface="Arial"/>
              </a:rPr>
              <a:t>Bar </a:t>
            </a:r>
            <a:r>
              <a:rPr sz="1500" i="1" spc="-65" dirty="0">
                <a:latin typeface="Arial"/>
                <a:cs typeface="Arial"/>
              </a:rPr>
              <a:t>graphs </a:t>
            </a:r>
            <a:r>
              <a:rPr sz="1500" i="1" spc="-105" dirty="0">
                <a:latin typeface="Arial"/>
                <a:cs typeface="Arial"/>
              </a:rPr>
              <a:t>show </a:t>
            </a:r>
            <a:r>
              <a:rPr sz="1500" i="1" spc="-60" dirty="0">
                <a:latin typeface="Arial"/>
                <a:cs typeface="Arial"/>
              </a:rPr>
              <a:t>the </a:t>
            </a:r>
            <a:r>
              <a:rPr sz="1500" i="1" spc="-45" dirty="0">
                <a:latin typeface="Arial"/>
                <a:cs typeface="Arial"/>
              </a:rPr>
              <a:t>relationship</a:t>
            </a:r>
            <a:r>
              <a:rPr sz="1500" i="1" spc="-165" dirty="0">
                <a:latin typeface="Arial"/>
                <a:cs typeface="Arial"/>
              </a:rPr>
              <a:t> </a:t>
            </a:r>
            <a:r>
              <a:rPr sz="1500" i="1" spc="-75" dirty="0">
                <a:latin typeface="Arial"/>
                <a:cs typeface="Arial"/>
              </a:rPr>
              <a:t>between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65" dirty="0">
                <a:latin typeface="Arial"/>
                <a:cs typeface="Arial"/>
              </a:rPr>
              <a:t>numeric </a:t>
            </a:r>
            <a:r>
              <a:rPr sz="1500" i="1" spc="-95" dirty="0">
                <a:latin typeface="Arial"/>
                <a:cs typeface="Arial"/>
              </a:rPr>
              <a:t>and </a:t>
            </a:r>
            <a:r>
              <a:rPr sz="1500" i="1" spc="-60" dirty="0">
                <a:latin typeface="Arial"/>
                <a:cs typeface="Arial"/>
              </a:rPr>
              <a:t>categoric</a:t>
            </a:r>
            <a:r>
              <a:rPr sz="1500" i="1" spc="-165" dirty="0">
                <a:latin typeface="Arial"/>
                <a:cs typeface="Arial"/>
              </a:rPr>
              <a:t> </a:t>
            </a:r>
            <a:r>
              <a:rPr sz="1500" i="1" spc="-65" dirty="0">
                <a:latin typeface="Arial"/>
                <a:cs typeface="Arial"/>
              </a:rPr>
              <a:t>variables.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Char char="•"/>
              <a:tabLst>
                <a:tab pos="298450" algn="l"/>
                <a:tab pos="299085" algn="l"/>
              </a:tabLst>
            </a:pP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Line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Arial"/>
                <a:cs typeface="Arial"/>
              </a:rPr>
              <a:t>Graph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80"/>
              </a:spcBef>
              <a:buChar char="•"/>
              <a:tabLst>
                <a:tab pos="755650" algn="l"/>
                <a:tab pos="756285" algn="l"/>
              </a:tabLst>
            </a:pPr>
            <a:r>
              <a:rPr sz="1550" spc="-10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550" spc="-25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1550" spc="-70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550" spc="-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endParaRPr sz="1550">
              <a:latin typeface="Arial"/>
              <a:cs typeface="Arial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65" dirty="0">
                <a:latin typeface="Arial"/>
                <a:cs typeface="Arial"/>
              </a:rPr>
              <a:t>Line graphs </a:t>
            </a:r>
            <a:r>
              <a:rPr sz="1500" i="1" spc="-105" dirty="0">
                <a:latin typeface="Arial"/>
                <a:cs typeface="Arial"/>
              </a:rPr>
              <a:t>show </a:t>
            </a:r>
            <a:r>
              <a:rPr sz="1500" i="1" spc="-70" dirty="0">
                <a:latin typeface="Arial"/>
                <a:cs typeface="Arial"/>
              </a:rPr>
              <a:t>data </a:t>
            </a:r>
            <a:r>
              <a:rPr sz="1500" i="1" spc="-60" dirty="0">
                <a:latin typeface="Arial"/>
                <a:cs typeface="Arial"/>
              </a:rPr>
              <a:t>variables </a:t>
            </a:r>
            <a:r>
              <a:rPr sz="1500" i="1" spc="-95" dirty="0">
                <a:latin typeface="Arial"/>
                <a:cs typeface="Arial"/>
              </a:rPr>
              <a:t>and </a:t>
            </a:r>
            <a:r>
              <a:rPr sz="1500" i="1" spc="-25" dirty="0">
                <a:latin typeface="Arial"/>
                <a:cs typeface="Arial"/>
              </a:rPr>
              <a:t>their</a:t>
            </a:r>
            <a:r>
              <a:rPr sz="1500" i="1" spc="-114" dirty="0">
                <a:latin typeface="Arial"/>
                <a:cs typeface="Arial"/>
              </a:rPr>
              <a:t> </a:t>
            </a:r>
            <a:r>
              <a:rPr sz="1500" i="1" spc="-55" dirty="0">
                <a:latin typeface="Arial"/>
                <a:cs typeface="Arial"/>
              </a:rPr>
              <a:t>trends.  </a:t>
            </a:r>
            <a:r>
              <a:rPr sz="1500" i="1" spc="-65" dirty="0">
                <a:latin typeface="Arial"/>
                <a:cs typeface="Arial"/>
              </a:rPr>
              <a:t>Line graphs </a:t>
            </a:r>
            <a:r>
              <a:rPr sz="1500" i="1" spc="-135" dirty="0">
                <a:latin typeface="Arial"/>
                <a:cs typeface="Arial"/>
              </a:rPr>
              <a:t>can </a:t>
            </a:r>
            <a:r>
              <a:rPr sz="1500" i="1" spc="-45" dirty="0">
                <a:latin typeface="Arial"/>
                <a:cs typeface="Arial"/>
              </a:rPr>
              <a:t>help </a:t>
            </a:r>
            <a:r>
              <a:rPr sz="1500" i="1" spc="-10" dirty="0">
                <a:latin typeface="Arial"/>
                <a:cs typeface="Arial"/>
              </a:rPr>
              <a:t>to </a:t>
            </a:r>
            <a:r>
              <a:rPr sz="1500" i="1" spc="-105" dirty="0">
                <a:latin typeface="Arial"/>
                <a:cs typeface="Arial"/>
              </a:rPr>
              <a:t>show </a:t>
            </a:r>
            <a:r>
              <a:rPr sz="1500" i="1" spc="-40" dirty="0">
                <a:latin typeface="Arial"/>
                <a:cs typeface="Arial"/>
              </a:rPr>
              <a:t>global </a:t>
            </a:r>
            <a:r>
              <a:rPr sz="1500" i="1" spc="-60" dirty="0">
                <a:latin typeface="Arial"/>
                <a:cs typeface="Arial"/>
              </a:rPr>
              <a:t>behavior  </a:t>
            </a:r>
            <a:r>
              <a:rPr sz="1500" i="1" spc="-95" dirty="0">
                <a:latin typeface="Arial"/>
                <a:cs typeface="Arial"/>
              </a:rPr>
              <a:t>and </a:t>
            </a:r>
            <a:r>
              <a:rPr sz="1500" i="1" spc="-125" dirty="0">
                <a:latin typeface="Arial"/>
                <a:cs typeface="Arial"/>
              </a:rPr>
              <a:t>make </a:t>
            </a:r>
            <a:r>
              <a:rPr sz="1500" i="1" spc="-30" dirty="0">
                <a:latin typeface="Arial"/>
                <a:cs typeface="Arial"/>
              </a:rPr>
              <a:t>prediction </a:t>
            </a:r>
            <a:r>
              <a:rPr sz="1500" i="1" spc="-50" dirty="0">
                <a:latin typeface="Arial"/>
                <a:cs typeface="Arial"/>
              </a:rPr>
              <a:t>for </a:t>
            </a:r>
            <a:r>
              <a:rPr sz="1500" i="1" spc="-100" dirty="0">
                <a:latin typeface="Arial"/>
                <a:cs typeface="Arial"/>
              </a:rPr>
              <a:t>unseen</a:t>
            </a:r>
            <a:r>
              <a:rPr sz="1500" i="1" spc="-90" dirty="0">
                <a:latin typeface="Arial"/>
                <a:cs typeface="Arial"/>
              </a:rPr>
              <a:t> </a:t>
            </a:r>
            <a:r>
              <a:rPr sz="1500" i="1" spc="-80" dirty="0">
                <a:latin typeface="Arial"/>
                <a:cs typeface="Arial"/>
              </a:rPr>
              <a:t>data.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57625" y="3181350"/>
            <a:ext cx="1457325" cy="1438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86975" y="1714500"/>
            <a:ext cx="1457325" cy="1466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6975" y="4029075"/>
            <a:ext cx="1457325" cy="1466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11</a:t>
            </a:fld>
            <a:endParaRPr spc="90" dirty="0"/>
          </a:p>
        </p:txBody>
      </p:sp>
      <p:sp>
        <p:nvSpPr>
          <p:cNvPr id="11" name="object 25">
            <a:extLst>
              <a:ext uri="{FF2B5EF4-FFF2-40B4-BE49-F238E27FC236}">
                <a16:creationId xmlns:a16="http://schemas.microsoft.com/office/drawing/2014/main" id="{2F978083-F966-2E00-C545-3EC6392CD3A8}"/>
              </a:ext>
            </a:extLst>
          </p:cNvPr>
          <p:cNvSpPr txBox="1"/>
          <p:nvPr/>
        </p:nvSpPr>
        <p:spPr>
          <a:xfrm>
            <a:off x="731837" y="6101794"/>
            <a:ext cx="115824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Link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to</a:t>
            </a:r>
            <a:r>
              <a:rPr sz="1800" u="heavy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code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performed </a:t>
            </a: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SQL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queries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gather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understand data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dataset:</a:t>
            </a:r>
            <a:endParaRPr sz="18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Displaying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unique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lauunch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400" spc="-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mission.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Display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292929"/>
                </a:solidFill>
                <a:latin typeface="Arial"/>
                <a:cs typeface="Arial"/>
              </a:rPr>
              <a:t>5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records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begin</a:t>
            </a:r>
            <a:r>
              <a:rPr sz="14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string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'CCA'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400" spc="-8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launched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400" spc="-100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4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40" dirty="0">
                <a:solidFill>
                  <a:srgbClr val="292929"/>
                </a:solidFill>
                <a:latin typeface="Arial"/>
                <a:cs typeface="Arial"/>
              </a:rPr>
              <a:t>(CRS).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Display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400" spc="-8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booster version F9</a:t>
            </a:r>
            <a:r>
              <a:rPr sz="1400" spc="-2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v1.1.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when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achieved.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boosters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400" spc="-8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greater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than </a:t>
            </a:r>
            <a:r>
              <a:rPr sz="1400" spc="50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1400" spc="25" dirty="0">
                <a:solidFill>
                  <a:srgbClr val="292929"/>
                </a:solidFill>
                <a:latin typeface="Arial"/>
                <a:cs typeface="Arial"/>
              </a:rPr>
              <a:t>but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less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1400" spc="2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6000.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outcomes.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booster_versions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400" spc="-2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Arial"/>
                <a:cs typeface="Arial"/>
              </a:rPr>
              <a:t>mass.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1350">
              <a:latin typeface="Arial"/>
              <a:cs typeface="Arial"/>
            </a:endParaRPr>
          </a:p>
          <a:p>
            <a:pPr marL="699135" marR="5080" lvl="1" indent="-229235">
              <a:lnSpc>
                <a:spcPts val="1650"/>
              </a:lnSpc>
              <a:spcBef>
                <a:spcPts val="5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records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400" spc="25" dirty="0">
                <a:solidFill>
                  <a:srgbClr val="292929"/>
                </a:solidFill>
                <a:latin typeface="Arial"/>
                <a:cs typeface="Arial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month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names,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faiilure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landing_ouutcomes 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ship,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versions,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launch_site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months 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1400" spc="-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2015.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35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85" dirty="0">
                <a:solidFill>
                  <a:srgbClr val="292929"/>
                </a:solidFill>
                <a:latin typeface="Arial"/>
                <a:cs typeface="Arial"/>
              </a:rPr>
              <a:t>Rank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count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landiing_outcomes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400" spc="35" dirty="0">
                <a:solidFill>
                  <a:srgbClr val="292929"/>
                </a:solidFill>
                <a:latin typeface="Arial"/>
                <a:cs typeface="Arial"/>
              </a:rPr>
              <a:t>04-06-2010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20-03-2017 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descending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order.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 </a:t>
            </a:r>
            <a:r>
              <a:rPr spc="25" dirty="0"/>
              <a:t>with</a:t>
            </a:r>
            <a:r>
              <a:rPr spc="-380" dirty="0"/>
              <a:t> </a:t>
            </a:r>
            <a:r>
              <a:rPr spc="-310" dirty="0"/>
              <a:t>SQL</a:t>
            </a:r>
          </a:p>
        </p:txBody>
      </p:sp>
      <p:sp>
        <p:nvSpPr>
          <p:cNvPr id="6" name="object 25">
            <a:extLst>
              <a:ext uri="{FF2B5EF4-FFF2-40B4-BE49-F238E27FC236}">
                <a16:creationId xmlns:a16="http://schemas.microsoft.com/office/drawing/2014/main" id="{4CD76C05-5A6C-28E6-FEA8-B27CCEC78F9E}"/>
              </a:ext>
            </a:extLst>
          </p:cNvPr>
          <p:cNvSpPr txBox="1"/>
          <p:nvPr/>
        </p:nvSpPr>
        <p:spPr>
          <a:xfrm>
            <a:off x="731837" y="6101794"/>
            <a:ext cx="115824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Link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to</a:t>
            </a:r>
            <a:r>
              <a:rPr sz="1800" u="heavy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code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Folium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map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object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map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centered on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NASA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Johnson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Center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Houson,</a:t>
            </a:r>
            <a:r>
              <a:rPr sz="1800" spc="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Texas</a:t>
            </a:r>
            <a:endParaRPr sz="18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295"/>
              </a:spcBef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Red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circle at </a:t>
            </a:r>
            <a:r>
              <a:rPr sz="1400" spc="-95" dirty="0">
                <a:solidFill>
                  <a:srgbClr val="292929"/>
                </a:solidFill>
                <a:latin typeface="Arial"/>
                <a:cs typeface="Arial"/>
              </a:rPr>
              <a:t>NASA </a:t>
            </a: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Johnson </a:t>
            </a:r>
            <a:r>
              <a:rPr sz="1400" spc="-8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Center's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coordinate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label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showing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its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name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2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Red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circles at 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coordinates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label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showing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name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folium.map.Marker,  folium.features.DivIcon).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425"/>
              </a:spcBef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grouping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points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4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cluster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display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multiple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14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information</a:t>
            </a:r>
            <a:r>
              <a:rPr sz="14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same</a:t>
            </a:r>
            <a:r>
              <a:rPr sz="14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coordinates</a:t>
            </a:r>
            <a:endParaRPr sz="1400">
              <a:latin typeface="Arial"/>
              <a:cs typeface="Arial"/>
            </a:endParaRPr>
          </a:p>
          <a:p>
            <a:pPr marL="699135">
              <a:lnSpc>
                <a:spcPts val="1735"/>
              </a:lnSpc>
            </a:pP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380"/>
              </a:spcBef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show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unsuccessful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landings. </a:t>
            </a:r>
            <a:r>
              <a:rPr sz="1400" spc="-50" dirty="0">
                <a:solidFill>
                  <a:srgbClr val="00AF50"/>
                </a:solidFill>
                <a:latin typeface="Arial"/>
                <a:cs typeface="Arial"/>
              </a:rPr>
              <a:t>Green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Red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unsuccessful</a:t>
            </a:r>
            <a:r>
              <a:rPr sz="1400" spc="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landing.</a:t>
            </a:r>
            <a:endParaRPr sz="1400">
              <a:latin typeface="Arial"/>
              <a:cs typeface="Arial"/>
            </a:endParaRPr>
          </a:p>
          <a:p>
            <a:pPr marL="699135">
              <a:lnSpc>
                <a:spcPts val="173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55"/>
              </a:lnSpc>
              <a:spcBef>
                <a:spcPts val="1375"/>
              </a:spcBef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show </a:t>
            </a:r>
            <a:r>
              <a:rPr sz="1400" spc="-35" dirty="0">
                <a:solidFill>
                  <a:srgbClr val="292929"/>
                </a:solidFill>
                <a:latin typeface="Arial"/>
                <a:cs typeface="Arial"/>
              </a:rPr>
              <a:t>distance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key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locations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(railway,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highway,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coastway,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city)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400" spc="35" dirty="0">
                <a:solidFill>
                  <a:srgbClr val="292929"/>
                </a:solidFill>
                <a:latin typeface="Arial"/>
                <a:cs typeface="Arial"/>
              </a:rPr>
              <a:t>plot 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line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them.</a:t>
            </a:r>
            <a:endParaRPr sz="1400">
              <a:latin typeface="Arial"/>
              <a:cs typeface="Arial"/>
            </a:endParaRPr>
          </a:p>
          <a:p>
            <a:pPr marL="699135">
              <a:lnSpc>
                <a:spcPts val="177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75" dirty="0">
                <a:solidFill>
                  <a:srgbClr val="292929"/>
                </a:solidFill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105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objects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created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order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understand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better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problem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data. </a:t>
            </a: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show easily 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all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sites,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surroundings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unsuccessful</a:t>
            </a:r>
            <a:r>
              <a:rPr sz="1800" spc="-3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Build </a:t>
            </a:r>
            <a:r>
              <a:rPr spc="-155" dirty="0"/>
              <a:t>an </a:t>
            </a:r>
            <a:r>
              <a:rPr spc="-65" dirty="0"/>
              <a:t>Interactive </a:t>
            </a:r>
            <a:r>
              <a:rPr spc="-130" dirty="0"/>
              <a:t>Map </a:t>
            </a:r>
            <a:r>
              <a:rPr spc="25" dirty="0"/>
              <a:t>with</a:t>
            </a:r>
            <a:r>
              <a:rPr spc="1025" dirty="0"/>
              <a:t> </a:t>
            </a:r>
            <a:r>
              <a:rPr spc="-60" dirty="0"/>
              <a:t>Folium</a:t>
            </a:r>
          </a:p>
        </p:txBody>
      </p:sp>
      <p:sp>
        <p:nvSpPr>
          <p:cNvPr id="6" name="object 25">
            <a:extLst>
              <a:ext uri="{FF2B5EF4-FFF2-40B4-BE49-F238E27FC236}">
                <a16:creationId xmlns:a16="http://schemas.microsoft.com/office/drawing/2014/main" id="{39B5CFE9-59EE-8E91-CDD7-A204700E808D}"/>
              </a:ext>
            </a:extLst>
          </p:cNvPr>
          <p:cNvSpPr txBox="1"/>
          <p:nvPr/>
        </p:nvSpPr>
        <p:spPr>
          <a:xfrm>
            <a:off x="731837" y="6101794"/>
            <a:ext cx="115824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Link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to</a:t>
            </a:r>
            <a:r>
              <a:rPr sz="1800" u="heavy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code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Build </a:t>
            </a:r>
            <a:r>
              <a:rPr spc="-229" dirty="0"/>
              <a:t>a </a:t>
            </a:r>
            <a:r>
              <a:rPr spc="-80" dirty="0"/>
              <a:t>Dashboard </a:t>
            </a:r>
            <a:r>
              <a:rPr spc="25" dirty="0"/>
              <a:t>with </a:t>
            </a:r>
            <a:r>
              <a:rPr spc="-25" dirty="0"/>
              <a:t>Plotly</a:t>
            </a:r>
            <a:r>
              <a:rPr spc="145" dirty="0"/>
              <a:t> </a:t>
            </a:r>
            <a:r>
              <a:rPr spc="-165" dirty="0"/>
              <a:t>Dash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01687" y="1842198"/>
            <a:ext cx="10588625" cy="42915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8925" indent="-229235">
              <a:lnSpc>
                <a:spcPct val="100000"/>
              </a:lnSpc>
              <a:spcBef>
                <a:spcPts val="125"/>
              </a:spcBef>
              <a:buChar char="•"/>
              <a:tabLst>
                <a:tab pos="288925" algn="l"/>
                <a:tab pos="289560" algn="l"/>
              </a:tabLst>
            </a:pPr>
            <a:r>
              <a:rPr spc="-50" dirty="0"/>
              <a:t>Dashboard </a:t>
            </a:r>
            <a:r>
              <a:rPr spc="-110" dirty="0"/>
              <a:t>has </a:t>
            </a:r>
            <a:r>
              <a:rPr spc="-15" dirty="0"/>
              <a:t>dropdown, </a:t>
            </a:r>
            <a:r>
              <a:rPr spc="-30" dirty="0"/>
              <a:t>pie </a:t>
            </a:r>
            <a:r>
              <a:rPr spc="-50" dirty="0"/>
              <a:t>chart, </a:t>
            </a:r>
            <a:r>
              <a:rPr spc="-35" dirty="0"/>
              <a:t>rangeslider </a:t>
            </a:r>
            <a:r>
              <a:rPr spc="-60" dirty="0"/>
              <a:t>and </a:t>
            </a:r>
            <a:r>
              <a:rPr spc="-25" dirty="0"/>
              <a:t>scatter </a:t>
            </a:r>
            <a:r>
              <a:rPr spc="25" dirty="0"/>
              <a:t>plot</a:t>
            </a:r>
            <a:r>
              <a:rPr spc="-40" dirty="0"/>
              <a:t> components</a:t>
            </a:r>
          </a:p>
          <a:p>
            <a:pPr marL="746760" lvl="1" indent="-229870">
              <a:lnSpc>
                <a:spcPts val="2120"/>
              </a:lnSpc>
              <a:spcBef>
                <a:spcPts val="1405"/>
              </a:spcBef>
              <a:buChar char="•"/>
              <a:tabLst>
                <a:tab pos="746760" algn="l"/>
                <a:tab pos="747395" algn="l"/>
              </a:tabLst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Dropdown </a:t>
            </a:r>
            <a:r>
              <a:rPr sz="1800" spc="-30" dirty="0">
                <a:latin typeface="Arial"/>
                <a:cs typeface="Arial"/>
              </a:rPr>
              <a:t>allows </a:t>
            </a:r>
            <a:r>
              <a:rPr sz="1800" spc="-120" dirty="0">
                <a:latin typeface="Arial"/>
                <a:cs typeface="Arial"/>
              </a:rPr>
              <a:t>a </a:t>
            </a:r>
            <a:r>
              <a:rPr sz="1800" spc="-50" dirty="0">
                <a:latin typeface="Arial"/>
                <a:cs typeface="Arial"/>
              </a:rPr>
              <a:t>user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spc="-60" dirty="0">
                <a:latin typeface="Arial"/>
                <a:cs typeface="Arial"/>
              </a:rPr>
              <a:t>choose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45" dirty="0">
                <a:latin typeface="Arial"/>
                <a:cs typeface="Arial"/>
              </a:rPr>
              <a:t>launch </a:t>
            </a:r>
            <a:r>
              <a:rPr sz="1800" spc="-10" dirty="0">
                <a:latin typeface="Arial"/>
                <a:cs typeface="Arial"/>
              </a:rPr>
              <a:t>site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spc="-10" dirty="0">
                <a:latin typeface="Arial"/>
                <a:cs typeface="Arial"/>
              </a:rPr>
              <a:t>all </a:t>
            </a:r>
            <a:r>
              <a:rPr sz="1800" spc="-45" dirty="0">
                <a:latin typeface="Arial"/>
                <a:cs typeface="Arial"/>
              </a:rPr>
              <a:t>launch</a:t>
            </a:r>
            <a:r>
              <a:rPr sz="1800" spc="-26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sites</a:t>
            </a:r>
            <a:endParaRPr sz="1800" dirty="0">
              <a:latin typeface="Arial"/>
              <a:cs typeface="Arial"/>
            </a:endParaRPr>
          </a:p>
          <a:p>
            <a:pPr marL="746760">
              <a:lnSpc>
                <a:spcPts val="2240"/>
              </a:lnSpc>
            </a:pPr>
            <a:r>
              <a:rPr sz="1900" i="1" spc="-100" dirty="0">
                <a:solidFill>
                  <a:srgbClr val="000000"/>
                </a:solidFill>
                <a:latin typeface="Arial"/>
                <a:cs typeface="Arial"/>
              </a:rPr>
              <a:t>(dash_core_components.Dropdown)</a:t>
            </a:r>
            <a:r>
              <a:rPr sz="1800" spc="-100" dirty="0">
                <a:solidFill>
                  <a:srgbClr val="000000"/>
                </a:solidFill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746760" marR="1196340" lvl="1" indent="-229235">
              <a:lnSpc>
                <a:spcPts val="2180"/>
              </a:lnSpc>
              <a:spcBef>
                <a:spcPts val="1405"/>
              </a:spcBef>
              <a:buChar char="•"/>
              <a:tabLst>
                <a:tab pos="746760" algn="l"/>
                <a:tab pos="747395" algn="l"/>
              </a:tabLst>
            </a:pPr>
            <a:r>
              <a:rPr sz="1800" spc="-70" dirty="0">
                <a:latin typeface="Arial"/>
                <a:cs typeface="Arial"/>
              </a:rPr>
              <a:t>Pie </a:t>
            </a:r>
            <a:r>
              <a:rPr sz="1800" spc="-30" dirty="0">
                <a:latin typeface="Arial"/>
                <a:cs typeface="Arial"/>
              </a:rPr>
              <a:t>chart </a:t>
            </a:r>
            <a:r>
              <a:rPr sz="1800" spc="-60" dirty="0">
                <a:latin typeface="Arial"/>
                <a:cs typeface="Arial"/>
              </a:rPr>
              <a:t>shows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15" dirty="0">
                <a:latin typeface="Arial"/>
                <a:cs typeface="Arial"/>
              </a:rPr>
              <a:t>total </a:t>
            </a:r>
            <a:r>
              <a:rPr sz="1800" spc="-85" dirty="0">
                <a:latin typeface="Arial"/>
                <a:cs typeface="Arial"/>
              </a:rPr>
              <a:t>success </a:t>
            </a:r>
            <a:r>
              <a:rPr sz="1800" spc="-45" dirty="0">
                <a:latin typeface="Arial"/>
                <a:cs typeface="Arial"/>
              </a:rPr>
              <a:t>and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15" dirty="0">
                <a:latin typeface="Arial"/>
                <a:cs typeface="Arial"/>
              </a:rPr>
              <a:t>total </a:t>
            </a:r>
            <a:r>
              <a:rPr sz="1800" spc="-20" dirty="0">
                <a:latin typeface="Arial"/>
                <a:cs typeface="Arial"/>
              </a:rPr>
              <a:t>failure </a:t>
            </a:r>
            <a:r>
              <a:rPr sz="1800" spc="5" dirty="0">
                <a:latin typeface="Arial"/>
                <a:cs typeface="Arial"/>
              </a:rPr>
              <a:t>for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45" dirty="0">
                <a:latin typeface="Arial"/>
                <a:cs typeface="Arial"/>
              </a:rPr>
              <a:t>launch </a:t>
            </a:r>
            <a:r>
              <a:rPr sz="1800" spc="-10" dirty="0">
                <a:latin typeface="Arial"/>
                <a:cs typeface="Arial"/>
              </a:rPr>
              <a:t>site </a:t>
            </a:r>
            <a:r>
              <a:rPr sz="1800" spc="-65" dirty="0">
                <a:latin typeface="Arial"/>
                <a:cs typeface="Arial"/>
              </a:rPr>
              <a:t>chosen </a:t>
            </a:r>
            <a:r>
              <a:rPr sz="1800" spc="15" dirty="0">
                <a:latin typeface="Arial"/>
                <a:cs typeface="Arial"/>
              </a:rPr>
              <a:t>with </a:t>
            </a:r>
            <a:r>
              <a:rPr sz="1800" spc="-15" dirty="0">
                <a:latin typeface="Arial"/>
                <a:cs typeface="Arial"/>
              </a:rPr>
              <a:t>the  </a:t>
            </a:r>
            <a:r>
              <a:rPr sz="1800" spc="-5" dirty="0">
                <a:latin typeface="Arial"/>
                <a:cs typeface="Arial"/>
              </a:rPr>
              <a:t>dropdown </a:t>
            </a:r>
            <a:r>
              <a:rPr sz="1800" spc="-30" dirty="0">
                <a:latin typeface="Arial"/>
                <a:cs typeface="Arial"/>
              </a:rPr>
              <a:t>component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(plotly.express.pie)</a:t>
            </a:r>
            <a:r>
              <a:rPr sz="1800" spc="-8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746760" lvl="1" indent="-229870">
              <a:lnSpc>
                <a:spcPts val="2120"/>
              </a:lnSpc>
              <a:spcBef>
                <a:spcPts val="1370"/>
              </a:spcBef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Arial"/>
                <a:cs typeface="Arial"/>
              </a:rPr>
              <a:t>Rangeslider </a:t>
            </a:r>
            <a:r>
              <a:rPr sz="1800" spc="-30" dirty="0">
                <a:latin typeface="Arial"/>
                <a:cs typeface="Arial"/>
              </a:rPr>
              <a:t>allows </a:t>
            </a:r>
            <a:r>
              <a:rPr sz="1800" spc="-120" dirty="0">
                <a:latin typeface="Arial"/>
                <a:cs typeface="Arial"/>
              </a:rPr>
              <a:t>a </a:t>
            </a:r>
            <a:r>
              <a:rPr sz="1800" spc="-50" dirty="0">
                <a:latin typeface="Arial"/>
                <a:cs typeface="Arial"/>
              </a:rPr>
              <a:t>user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spc="-40" dirty="0">
                <a:latin typeface="Arial"/>
                <a:cs typeface="Arial"/>
              </a:rPr>
              <a:t>select </a:t>
            </a:r>
            <a:r>
              <a:rPr sz="1800" spc="-120" dirty="0">
                <a:latin typeface="Arial"/>
                <a:cs typeface="Arial"/>
              </a:rPr>
              <a:t>a </a:t>
            </a:r>
            <a:r>
              <a:rPr sz="1800" spc="-35" dirty="0">
                <a:latin typeface="Arial"/>
                <a:cs typeface="Arial"/>
              </a:rPr>
              <a:t>payload </a:t>
            </a:r>
            <a:r>
              <a:rPr sz="1800" spc="-95" dirty="0">
                <a:latin typeface="Arial"/>
                <a:cs typeface="Arial"/>
              </a:rPr>
              <a:t>mass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120" dirty="0">
                <a:latin typeface="Arial"/>
                <a:cs typeface="Arial"/>
              </a:rPr>
              <a:t>a </a:t>
            </a:r>
            <a:r>
              <a:rPr sz="1800" spc="-20" dirty="0">
                <a:latin typeface="Arial"/>
                <a:cs typeface="Arial"/>
              </a:rPr>
              <a:t>fixed</a:t>
            </a:r>
            <a:r>
              <a:rPr sz="1800" spc="42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range</a:t>
            </a:r>
            <a:endParaRPr sz="1800" dirty="0">
              <a:latin typeface="Arial"/>
              <a:cs typeface="Arial"/>
            </a:endParaRPr>
          </a:p>
          <a:p>
            <a:pPr marL="746760">
              <a:lnSpc>
                <a:spcPts val="2240"/>
              </a:lnSpc>
            </a:pPr>
            <a:r>
              <a:rPr sz="1900" i="1" spc="-110" dirty="0">
                <a:solidFill>
                  <a:srgbClr val="000000"/>
                </a:solidFill>
                <a:latin typeface="Arial"/>
                <a:cs typeface="Arial"/>
              </a:rPr>
              <a:t>(dash_core_components.RangeSlider)</a:t>
            </a:r>
            <a:r>
              <a:rPr sz="1800" spc="-110" dirty="0">
                <a:solidFill>
                  <a:srgbClr val="000000"/>
                </a:solidFill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746760" marR="1699895" lvl="1" indent="-229235">
              <a:lnSpc>
                <a:spcPts val="2180"/>
              </a:lnSpc>
              <a:spcBef>
                <a:spcPts val="1405"/>
              </a:spcBef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Arial"/>
                <a:cs typeface="Arial"/>
              </a:rPr>
              <a:t>Scatter </a:t>
            </a:r>
            <a:r>
              <a:rPr sz="1800" spc="-30" dirty="0">
                <a:latin typeface="Arial"/>
                <a:cs typeface="Arial"/>
              </a:rPr>
              <a:t>chart </a:t>
            </a:r>
            <a:r>
              <a:rPr sz="1800" spc="-60" dirty="0">
                <a:latin typeface="Arial"/>
                <a:cs typeface="Arial"/>
              </a:rPr>
              <a:t>shows </a:t>
            </a:r>
            <a:r>
              <a:rPr sz="1800" spc="-15" dirty="0">
                <a:latin typeface="Arial"/>
                <a:cs typeface="Arial"/>
              </a:rPr>
              <a:t>the relationship </a:t>
            </a:r>
            <a:r>
              <a:rPr sz="1800" spc="-35" dirty="0">
                <a:latin typeface="Arial"/>
                <a:cs typeface="Arial"/>
              </a:rPr>
              <a:t>between </a:t>
            </a:r>
            <a:r>
              <a:rPr sz="1800" spc="15" dirty="0">
                <a:latin typeface="Arial"/>
                <a:cs typeface="Arial"/>
              </a:rPr>
              <a:t>two </a:t>
            </a:r>
            <a:r>
              <a:rPr sz="1800" spc="-45" dirty="0">
                <a:latin typeface="Arial"/>
                <a:cs typeface="Arial"/>
              </a:rPr>
              <a:t>variables,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10" dirty="0">
                <a:latin typeface="Arial"/>
                <a:cs typeface="Arial"/>
              </a:rPr>
              <a:t>particular </a:t>
            </a:r>
            <a:r>
              <a:rPr sz="1800" spc="-105" dirty="0">
                <a:latin typeface="Arial"/>
                <a:cs typeface="Arial"/>
              </a:rPr>
              <a:t>Success </a:t>
            </a:r>
            <a:r>
              <a:rPr sz="1800" spc="-95" dirty="0">
                <a:latin typeface="Arial"/>
                <a:cs typeface="Arial"/>
              </a:rPr>
              <a:t>vs  </a:t>
            </a:r>
            <a:r>
              <a:rPr sz="1800" spc="-60" dirty="0">
                <a:latin typeface="Arial"/>
                <a:cs typeface="Arial"/>
              </a:rPr>
              <a:t>Payload </a:t>
            </a:r>
            <a:r>
              <a:rPr sz="1800" spc="-95" dirty="0">
                <a:latin typeface="Arial"/>
                <a:cs typeface="Arial"/>
              </a:rPr>
              <a:t>Mass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(plotly.express.scatter)</a:t>
            </a:r>
            <a:r>
              <a:rPr sz="1800" spc="-8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47625">
              <a:lnSpc>
                <a:spcPct val="100000"/>
              </a:lnSpc>
            </a:pPr>
            <a:endParaRPr sz="2100" dirty="0"/>
          </a:p>
          <a:p>
            <a:pPr marL="47625">
              <a:lnSpc>
                <a:spcPct val="100000"/>
              </a:lnSpc>
            </a:pPr>
            <a:endParaRPr sz="2050" dirty="0"/>
          </a:p>
          <a:p>
            <a:pPr marL="47625" marR="5080" algn="r">
              <a:lnSpc>
                <a:spcPct val="100000"/>
              </a:lnSpc>
              <a:spcBef>
                <a:spcPts val="1100"/>
              </a:spcBef>
            </a:pPr>
            <a:r>
              <a:rPr sz="1550" spc="110" dirty="0">
                <a:solidFill>
                  <a:srgbClr val="1C7CDB"/>
                </a:solidFill>
              </a:rPr>
              <a:t>14</a:t>
            </a:r>
            <a:endParaRPr sz="1550" dirty="0"/>
          </a:p>
        </p:txBody>
      </p:sp>
      <p:sp>
        <p:nvSpPr>
          <p:cNvPr id="4" name="object 25">
            <a:extLst>
              <a:ext uri="{FF2B5EF4-FFF2-40B4-BE49-F238E27FC236}">
                <a16:creationId xmlns:a16="http://schemas.microsoft.com/office/drawing/2014/main" id="{4F4E3A24-051E-7C62-F642-D562198E5FC8}"/>
              </a:ext>
            </a:extLst>
          </p:cNvPr>
          <p:cNvSpPr txBox="1"/>
          <p:nvPr/>
        </p:nvSpPr>
        <p:spPr>
          <a:xfrm>
            <a:off x="731837" y="6101794"/>
            <a:ext cx="115824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Link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to</a:t>
            </a:r>
            <a:r>
              <a:rPr sz="1800" u="heavy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code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Arial"/>
                <a:cs typeface="Arial"/>
              </a:rPr>
              <a:t>15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preparation</a:t>
            </a:r>
            <a:endParaRPr sz="18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Load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Normalize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275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Split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400" spc="20" dirty="0">
                <a:solidFill>
                  <a:srgbClr val="292929"/>
                </a:solidFill>
                <a:latin typeface="Arial"/>
                <a:cs typeface="Arial"/>
              </a:rPr>
              <a:t>into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training 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test</a:t>
            </a:r>
            <a:r>
              <a:rPr sz="1400" spc="-20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sets.</a:t>
            </a:r>
            <a:endParaRPr sz="14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395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preparation</a:t>
            </a:r>
            <a:endParaRPr sz="18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Selection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4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algorithms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Set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parameters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algorithm 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4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GridSearchCV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Training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GridSearchModel</a:t>
            </a: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4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training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evaluation</a:t>
            </a:r>
            <a:endParaRPr sz="18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415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Get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hyperparameters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type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Compute 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test</a:t>
            </a:r>
            <a:r>
              <a:rPr sz="14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Plot 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Confusion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Matrix</a:t>
            </a:r>
            <a:endParaRPr sz="14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40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comparison</a:t>
            </a:r>
            <a:endParaRPr sz="18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Comparison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14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400" spc="15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400" spc="-1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endParaRPr sz="140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400" spc="-7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1400" spc="25" dirty="0">
                <a:solidFill>
                  <a:srgbClr val="292929"/>
                </a:solidFill>
                <a:latin typeface="Arial"/>
                <a:cs typeface="Arial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chosen </a:t>
            </a:r>
            <a:r>
              <a:rPr sz="1400" spc="-75" dirty="0">
                <a:solidFill>
                  <a:srgbClr val="292929"/>
                </a:solidFill>
                <a:latin typeface="Arial"/>
                <a:cs typeface="Arial"/>
              </a:rPr>
              <a:t>(see 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Notebook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400" spc="-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result)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Predictive </a:t>
            </a:r>
            <a:r>
              <a:rPr spc="-114" dirty="0"/>
              <a:t>Analysis</a:t>
            </a:r>
            <a:r>
              <a:rPr spc="350" dirty="0"/>
              <a:t> </a:t>
            </a:r>
            <a:r>
              <a:rPr spc="-105" dirty="0"/>
              <a:t>(Classification)</a:t>
            </a:r>
          </a:p>
        </p:txBody>
      </p:sp>
      <p:sp>
        <p:nvSpPr>
          <p:cNvPr id="6" name="object 25">
            <a:extLst>
              <a:ext uri="{FF2B5EF4-FFF2-40B4-BE49-F238E27FC236}">
                <a16:creationId xmlns:a16="http://schemas.microsoft.com/office/drawing/2014/main" id="{6FB1369B-2D0A-9C60-5C14-28002585AD45}"/>
              </a:ext>
            </a:extLst>
          </p:cNvPr>
          <p:cNvSpPr txBox="1"/>
          <p:nvPr/>
        </p:nvSpPr>
        <p:spPr>
          <a:xfrm>
            <a:off x="731837" y="6101794"/>
            <a:ext cx="115824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Link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to</a:t>
            </a:r>
            <a:r>
              <a:rPr sz="1800" u="heavy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code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15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150" spc="-8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1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Interactive </a:t>
            </a:r>
            <a:r>
              <a:rPr sz="2150" spc="-60" dirty="0">
                <a:solidFill>
                  <a:srgbClr val="292929"/>
                </a:solidFill>
                <a:latin typeface="Arial"/>
                <a:cs typeface="Arial"/>
              </a:rPr>
              <a:t>analytics </a:t>
            </a: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demo </a:t>
            </a:r>
            <a:r>
              <a:rPr sz="215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Arial"/>
                <a:cs typeface="Arial"/>
              </a:rPr>
              <a:t>screenshots</a:t>
            </a:r>
            <a:endParaRPr sz="21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150" spc="-8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150" spc="3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Arial"/>
                <a:cs typeface="Arial"/>
              </a:rPr>
              <a:t>16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9" dirty="0"/>
              <a:t>R</a:t>
            </a:r>
            <a:r>
              <a:rPr spc="-290" dirty="0"/>
              <a:t>e</a:t>
            </a:r>
            <a:r>
              <a:rPr spc="-250" dirty="0"/>
              <a:t>s</a:t>
            </a:r>
            <a:r>
              <a:rPr spc="-5" dirty="0"/>
              <a:t>u</a:t>
            </a:r>
            <a:r>
              <a:rPr spc="10" dirty="0"/>
              <a:t>l</a:t>
            </a:r>
            <a:r>
              <a:rPr spc="185" dirty="0"/>
              <a:t>t</a:t>
            </a:r>
            <a:r>
              <a:rPr spc="-215" dirty="0"/>
              <a:t>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observe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that,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increasing.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Flight </a:t>
            </a:r>
            <a:r>
              <a:rPr spc="-95" dirty="0"/>
              <a:t>Number </a:t>
            </a:r>
            <a:r>
              <a:rPr spc="-175" dirty="0"/>
              <a:t>vs. </a:t>
            </a:r>
            <a:r>
              <a:rPr spc="-145" dirty="0"/>
              <a:t>Launch</a:t>
            </a:r>
            <a:r>
              <a:rPr spc="-50" dirty="0"/>
              <a:t> </a:t>
            </a:r>
            <a:r>
              <a:rPr spc="-10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95250" y="1924050"/>
            <a:ext cx="11811000" cy="2543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18</a:t>
            </a:fld>
            <a:endParaRPr spc="9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Depending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heavier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may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consideration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landing.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On 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other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hand,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too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heavy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make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-3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fail.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 </a:t>
            </a:r>
            <a:r>
              <a:rPr spc="-175" dirty="0"/>
              <a:t>vs. </a:t>
            </a:r>
            <a:r>
              <a:rPr spc="-145" dirty="0"/>
              <a:t>Launch</a:t>
            </a:r>
            <a:r>
              <a:rPr spc="-35" dirty="0"/>
              <a:t> </a:t>
            </a:r>
            <a:r>
              <a:rPr spc="-100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161925" y="1924050"/>
            <a:ext cx="1192530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15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15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15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15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15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15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Arial"/>
                <a:cs typeface="Arial"/>
              </a:rPr>
              <a:t>2</a:t>
            </a:fld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plot,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types. </a:t>
            </a: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ES-L1, </a:t>
            </a:r>
            <a:r>
              <a:rPr sz="1800" spc="-180" dirty="0">
                <a:solidFill>
                  <a:srgbClr val="292929"/>
                </a:solidFill>
                <a:latin typeface="Arial"/>
                <a:cs typeface="Arial"/>
              </a:rPr>
              <a:t>GEO, </a:t>
            </a:r>
            <a:r>
              <a:rPr sz="1800" spc="-140" dirty="0">
                <a:solidFill>
                  <a:srgbClr val="292929"/>
                </a:solidFill>
                <a:latin typeface="Arial"/>
                <a:cs typeface="Arial"/>
              </a:rPr>
              <a:t>HEO, 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SSO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 best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 </a:t>
            </a:r>
            <a:r>
              <a:rPr spc="-200" dirty="0"/>
              <a:t>Rate </a:t>
            </a:r>
            <a:r>
              <a:rPr spc="-175" dirty="0"/>
              <a:t>vs. </a:t>
            </a:r>
            <a:r>
              <a:rPr spc="15" dirty="0"/>
              <a:t>Orbit</a:t>
            </a:r>
            <a:r>
              <a:rPr spc="-335" dirty="0"/>
              <a:t> </a:t>
            </a:r>
            <a:r>
              <a:rPr spc="-16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3686175" y="1504950"/>
            <a:ext cx="4819650" cy="3476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Arial"/>
                <a:cs typeface="Arial"/>
              </a:rPr>
              <a:t>20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50" dirty="0">
                <a:latin typeface="Arial"/>
                <a:cs typeface="Arial"/>
              </a:rPr>
              <a:t>We </a:t>
            </a:r>
            <a:r>
              <a:rPr sz="1800" spc="-15" dirty="0">
                <a:latin typeface="Arial"/>
                <a:cs typeface="Arial"/>
              </a:rPr>
              <a:t>notice </a:t>
            </a:r>
            <a:r>
              <a:rPr sz="1800" spc="10" dirty="0">
                <a:latin typeface="Arial"/>
                <a:cs typeface="Arial"/>
              </a:rPr>
              <a:t>that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80" dirty="0">
                <a:latin typeface="Arial"/>
                <a:cs typeface="Arial"/>
              </a:rPr>
              <a:t>success </a:t>
            </a:r>
            <a:r>
              <a:rPr sz="1800" spc="-30" dirty="0">
                <a:latin typeface="Arial"/>
                <a:cs typeface="Arial"/>
              </a:rPr>
              <a:t>rate </a:t>
            </a:r>
            <a:r>
              <a:rPr sz="1800" spc="-65" dirty="0">
                <a:latin typeface="Arial"/>
                <a:cs typeface="Arial"/>
              </a:rPr>
              <a:t>increases </a:t>
            </a:r>
            <a:r>
              <a:rPr sz="1800" spc="15" dirty="0">
                <a:latin typeface="Arial"/>
                <a:cs typeface="Arial"/>
              </a:rPr>
              <a:t>with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0" dirty="0">
                <a:latin typeface="Arial"/>
                <a:cs typeface="Arial"/>
              </a:rPr>
              <a:t>number </a:t>
            </a:r>
            <a:r>
              <a:rPr sz="1800" spc="-15" dirty="0">
                <a:latin typeface="Arial"/>
                <a:cs typeface="Arial"/>
              </a:rPr>
              <a:t>of </a:t>
            </a:r>
            <a:r>
              <a:rPr sz="1800" spc="15" dirty="0">
                <a:latin typeface="Arial"/>
                <a:cs typeface="Arial"/>
              </a:rPr>
              <a:t>flights </a:t>
            </a:r>
            <a:r>
              <a:rPr sz="1800" spc="5" dirty="0">
                <a:latin typeface="Arial"/>
                <a:cs typeface="Arial"/>
              </a:rPr>
              <a:t>for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160" dirty="0">
                <a:latin typeface="Arial"/>
                <a:cs typeface="Arial"/>
              </a:rPr>
              <a:t>LEO </a:t>
            </a:r>
            <a:r>
              <a:rPr sz="1800" spc="10" dirty="0">
                <a:latin typeface="Arial"/>
                <a:cs typeface="Arial"/>
              </a:rPr>
              <a:t>orbit. </a:t>
            </a:r>
            <a:r>
              <a:rPr sz="1800" spc="-45" dirty="0">
                <a:latin typeface="Arial"/>
                <a:cs typeface="Arial"/>
              </a:rPr>
              <a:t>For </a:t>
            </a:r>
            <a:r>
              <a:rPr sz="1800" spc="-75" dirty="0">
                <a:latin typeface="Arial"/>
                <a:cs typeface="Arial"/>
              </a:rPr>
              <a:t>some </a:t>
            </a:r>
            <a:r>
              <a:rPr sz="1800" spc="5" dirty="0">
                <a:latin typeface="Arial"/>
                <a:cs typeface="Arial"/>
              </a:rPr>
              <a:t>orbits </a:t>
            </a:r>
            <a:r>
              <a:rPr sz="1800" spc="-5" dirty="0">
                <a:latin typeface="Arial"/>
                <a:cs typeface="Arial"/>
              </a:rPr>
              <a:t>like  </a:t>
            </a:r>
            <a:r>
              <a:rPr sz="1800" spc="-175" dirty="0">
                <a:latin typeface="Arial"/>
                <a:cs typeface="Arial"/>
              </a:rPr>
              <a:t>GTO, </a:t>
            </a:r>
            <a:r>
              <a:rPr sz="1800" spc="-30" dirty="0">
                <a:latin typeface="Arial"/>
                <a:cs typeface="Arial"/>
              </a:rPr>
              <a:t>there </a:t>
            </a:r>
            <a:r>
              <a:rPr sz="1800" spc="-35" dirty="0">
                <a:latin typeface="Arial"/>
                <a:cs typeface="Arial"/>
              </a:rPr>
              <a:t>is </a:t>
            </a:r>
            <a:r>
              <a:rPr sz="1800" spc="-20" dirty="0">
                <a:latin typeface="Arial"/>
                <a:cs typeface="Arial"/>
              </a:rPr>
              <a:t>no </a:t>
            </a:r>
            <a:r>
              <a:rPr sz="1800" spc="-10" dirty="0">
                <a:latin typeface="Arial"/>
                <a:cs typeface="Arial"/>
              </a:rPr>
              <a:t>relation </a:t>
            </a:r>
            <a:r>
              <a:rPr sz="1800" spc="-35" dirty="0">
                <a:latin typeface="Arial"/>
                <a:cs typeface="Arial"/>
              </a:rPr>
              <a:t>between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80" dirty="0">
                <a:latin typeface="Arial"/>
                <a:cs typeface="Arial"/>
              </a:rPr>
              <a:t>success </a:t>
            </a:r>
            <a:r>
              <a:rPr sz="1800" spc="-30" dirty="0">
                <a:latin typeface="Arial"/>
                <a:cs typeface="Arial"/>
              </a:rPr>
              <a:t>rate </a:t>
            </a:r>
            <a:r>
              <a:rPr sz="1800" spc="-40" dirty="0">
                <a:latin typeface="Arial"/>
                <a:cs typeface="Arial"/>
              </a:rPr>
              <a:t>and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0" dirty="0">
                <a:latin typeface="Arial"/>
                <a:cs typeface="Arial"/>
              </a:rPr>
              <a:t>number </a:t>
            </a:r>
            <a:r>
              <a:rPr sz="1800" spc="-15" dirty="0">
                <a:latin typeface="Arial"/>
                <a:cs typeface="Arial"/>
              </a:rPr>
              <a:t>of </a:t>
            </a:r>
            <a:r>
              <a:rPr sz="1800" spc="5" dirty="0">
                <a:latin typeface="Arial"/>
                <a:cs typeface="Arial"/>
              </a:rPr>
              <a:t>flights. </a:t>
            </a:r>
            <a:r>
              <a:rPr sz="1800" spc="-10" dirty="0">
                <a:latin typeface="Arial"/>
                <a:cs typeface="Arial"/>
              </a:rPr>
              <a:t>But </a:t>
            </a:r>
            <a:r>
              <a:rPr sz="1800" spc="-70" dirty="0">
                <a:latin typeface="Arial"/>
                <a:cs typeface="Arial"/>
              </a:rPr>
              <a:t>we </a:t>
            </a:r>
            <a:r>
              <a:rPr sz="1800" spc="-80" dirty="0">
                <a:latin typeface="Arial"/>
                <a:cs typeface="Arial"/>
              </a:rPr>
              <a:t>can </a:t>
            </a:r>
            <a:r>
              <a:rPr sz="1800" spc="-35" dirty="0">
                <a:latin typeface="Arial"/>
                <a:cs typeface="Arial"/>
              </a:rPr>
              <a:t>suppose </a:t>
            </a:r>
            <a:r>
              <a:rPr sz="1800" spc="10" dirty="0">
                <a:latin typeface="Arial"/>
                <a:cs typeface="Arial"/>
              </a:rPr>
              <a:t>that </a:t>
            </a:r>
            <a:r>
              <a:rPr sz="1800" spc="-15" dirty="0">
                <a:latin typeface="Arial"/>
                <a:cs typeface="Arial"/>
              </a:rPr>
              <a:t>the  </a:t>
            </a:r>
            <a:r>
              <a:rPr sz="1800" spc="5" dirty="0">
                <a:latin typeface="Arial"/>
                <a:cs typeface="Arial"/>
              </a:rPr>
              <a:t>high </a:t>
            </a:r>
            <a:r>
              <a:rPr sz="1800" spc="-80" dirty="0">
                <a:latin typeface="Arial"/>
                <a:cs typeface="Arial"/>
              </a:rPr>
              <a:t>success </a:t>
            </a:r>
            <a:r>
              <a:rPr sz="1800" spc="-30" dirty="0">
                <a:latin typeface="Arial"/>
                <a:cs typeface="Arial"/>
              </a:rPr>
              <a:t>rate </a:t>
            </a:r>
            <a:r>
              <a:rPr sz="1800" spc="-15" dirty="0">
                <a:latin typeface="Arial"/>
                <a:cs typeface="Arial"/>
              </a:rPr>
              <a:t>of </a:t>
            </a:r>
            <a:r>
              <a:rPr sz="1800" spc="-70" dirty="0">
                <a:latin typeface="Arial"/>
                <a:cs typeface="Arial"/>
              </a:rPr>
              <a:t>some </a:t>
            </a:r>
            <a:r>
              <a:rPr sz="1800" spc="5" dirty="0">
                <a:latin typeface="Arial"/>
                <a:cs typeface="Arial"/>
              </a:rPr>
              <a:t>orbits </a:t>
            </a:r>
            <a:r>
              <a:rPr sz="1800" spc="-5" dirty="0">
                <a:latin typeface="Arial"/>
                <a:cs typeface="Arial"/>
              </a:rPr>
              <a:t>like </a:t>
            </a:r>
            <a:r>
              <a:rPr sz="1800" spc="-200" dirty="0">
                <a:latin typeface="Arial"/>
                <a:cs typeface="Arial"/>
              </a:rPr>
              <a:t>SSO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spc="-160" dirty="0">
                <a:latin typeface="Arial"/>
                <a:cs typeface="Arial"/>
              </a:rPr>
              <a:t>HEO </a:t>
            </a:r>
            <a:r>
              <a:rPr sz="1800" spc="-35" dirty="0">
                <a:latin typeface="Arial"/>
                <a:cs typeface="Arial"/>
              </a:rPr>
              <a:t>is </a:t>
            </a:r>
            <a:r>
              <a:rPr sz="1800" spc="-30" dirty="0">
                <a:latin typeface="Arial"/>
                <a:cs typeface="Arial"/>
              </a:rPr>
              <a:t>due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20" dirty="0">
                <a:latin typeface="Arial"/>
                <a:cs typeface="Arial"/>
              </a:rPr>
              <a:t>knowledge </a:t>
            </a:r>
            <a:r>
              <a:rPr sz="1800" spc="-40" dirty="0">
                <a:latin typeface="Arial"/>
                <a:cs typeface="Arial"/>
              </a:rPr>
              <a:t>learned </a:t>
            </a:r>
            <a:r>
              <a:rPr sz="1800" spc="5" dirty="0">
                <a:latin typeface="Arial"/>
                <a:cs typeface="Arial"/>
              </a:rPr>
              <a:t>during </a:t>
            </a:r>
            <a:r>
              <a:rPr sz="1800" spc="-30" dirty="0">
                <a:latin typeface="Arial"/>
                <a:cs typeface="Arial"/>
              </a:rPr>
              <a:t>former </a:t>
            </a:r>
            <a:r>
              <a:rPr sz="1800" spc="-55" dirty="0">
                <a:latin typeface="Arial"/>
                <a:cs typeface="Arial"/>
              </a:rPr>
              <a:t>launches  </a:t>
            </a:r>
            <a:r>
              <a:rPr sz="1800" spc="5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other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orbits.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Flight </a:t>
            </a:r>
            <a:r>
              <a:rPr spc="-95" dirty="0"/>
              <a:t>Number </a:t>
            </a:r>
            <a:r>
              <a:rPr spc="-175" dirty="0"/>
              <a:t>vs. </a:t>
            </a:r>
            <a:r>
              <a:rPr spc="15" dirty="0"/>
              <a:t>Orbit</a:t>
            </a:r>
            <a:r>
              <a:rPr spc="-125" dirty="0"/>
              <a:t> </a:t>
            </a:r>
            <a:r>
              <a:rPr spc="-16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228600" y="1990725"/>
            <a:ext cx="11591925" cy="2333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0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weight </a:t>
            </a:r>
            <a:r>
              <a:rPr sz="1800" spc="-15" dirty="0">
                <a:latin typeface="Arial"/>
                <a:cs typeface="Arial"/>
              </a:rPr>
              <a:t>of the </a:t>
            </a:r>
            <a:r>
              <a:rPr sz="1800" spc="-35" dirty="0">
                <a:latin typeface="Arial"/>
                <a:cs typeface="Arial"/>
              </a:rPr>
              <a:t>payloads </a:t>
            </a:r>
            <a:r>
              <a:rPr sz="1800" spc="-75" dirty="0">
                <a:latin typeface="Arial"/>
                <a:cs typeface="Arial"/>
              </a:rPr>
              <a:t>can </a:t>
            </a:r>
            <a:r>
              <a:rPr sz="1800" spc="-80" dirty="0">
                <a:latin typeface="Arial"/>
                <a:cs typeface="Arial"/>
              </a:rPr>
              <a:t>have </a:t>
            </a:r>
            <a:r>
              <a:rPr sz="1800" spc="-120" dirty="0">
                <a:latin typeface="Arial"/>
                <a:cs typeface="Arial"/>
              </a:rPr>
              <a:t>a </a:t>
            </a:r>
            <a:r>
              <a:rPr sz="1800" spc="-15" dirty="0">
                <a:latin typeface="Arial"/>
                <a:cs typeface="Arial"/>
              </a:rPr>
              <a:t>great </a:t>
            </a:r>
            <a:r>
              <a:rPr sz="1800" spc="-30" dirty="0">
                <a:latin typeface="Arial"/>
                <a:cs typeface="Arial"/>
              </a:rPr>
              <a:t>influence </a:t>
            </a:r>
            <a:r>
              <a:rPr sz="1800" spc="-40" dirty="0">
                <a:latin typeface="Arial"/>
                <a:cs typeface="Arial"/>
              </a:rPr>
              <a:t>on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80" dirty="0">
                <a:latin typeface="Arial"/>
                <a:cs typeface="Arial"/>
              </a:rPr>
              <a:t>success </a:t>
            </a:r>
            <a:r>
              <a:rPr sz="1800" spc="-30" dirty="0">
                <a:latin typeface="Arial"/>
                <a:cs typeface="Arial"/>
              </a:rPr>
              <a:t>rate </a:t>
            </a:r>
            <a:r>
              <a:rPr sz="1800" spc="-15" dirty="0">
                <a:latin typeface="Arial"/>
                <a:cs typeface="Arial"/>
              </a:rPr>
              <a:t>of the </a:t>
            </a:r>
            <a:r>
              <a:rPr sz="1800" spc="-55" dirty="0">
                <a:latin typeface="Arial"/>
                <a:cs typeface="Arial"/>
              </a:rPr>
              <a:t>launches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30" dirty="0">
                <a:latin typeface="Arial"/>
                <a:cs typeface="Arial"/>
              </a:rPr>
              <a:t>certain  </a:t>
            </a:r>
            <a:r>
              <a:rPr sz="1800" dirty="0">
                <a:latin typeface="Arial"/>
                <a:cs typeface="Arial"/>
              </a:rPr>
              <a:t>orbits. </a:t>
            </a:r>
            <a:r>
              <a:rPr sz="1800" spc="-45" dirty="0">
                <a:latin typeface="Arial"/>
                <a:cs typeface="Arial"/>
              </a:rPr>
              <a:t>For </a:t>
            </a:r>
            <a:r>
              <a:rPr sz="1800" spc="-60" dirty="0">
                <a:latin typeface="Arial"/>
                <a:cs typeface="Arial"/>
              </a:rPr>
              <a:t>example, </a:t>
            </a:r>
            <a:r>
              <a:rPr sz="1800" spc="-50" dirty="0">
                <a:latin typeface="Arial"/>
                <a:cs typeface="Arial"/>
              </a:rPr>
              <a:t>heavier </a:t>
            </a:r>
            <a:r>
              <a:rPr sz="1800" spc="-35" dirty="0">
                <a:latin typeface="Arial"/>
                <a:cs typeface="Arial"/>
              </a:rPr>
              <a:t>payloads </a:t>
            </a:r>
            <a:r>
              <a:rPr sz="1800" spc="-30" dirty="0">
                <a:latin typeface="Arial"/>
                <a:cs typeface="Arial"/>
              </a:rPr>
              <a:t>improve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80" dirty="0">
                <a:latin typeface="Arial"/>
                <a:cs typeface="Arial"/>
              </a:rPr>
              <a:t>success </a:t>
            </a:r>
            <a:r>
              <a:rPr sz="1800" spc="-30" dirty="0">
                <a:latin typeface="Arial"/>
                <a:cs typeface="Arial"/>
              </a:rPr>
              <a:t>rate </a:t>
            </a:r>
            <a:r>
              <a:rPr sz="1800" spc="5" dirty="0">
                <a:latin typeface="Arial"/>
                <a:cs typeface="Arial"/>
              </a:rPr>
              <a:t>for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160" dirty="0">
                <a:latin typeface="Arial"/>
                <a:cs typeface="Arial"/>
              </a:rPr>
              <a:t>LEO </a:t>
            </a:r>
            <a:r>
              <a:rPr sz="1800" spc="10" dirty="0">
                <a:latin typeface="Arial"/>
                <a:cs typeface="Arial"/>
              </a:rPr>
              <a:t>orbit. </a:t>
            </a:r>
            <a:r>
              <a:rPr sz="1800" spc="-25" dirty="0">
                <a:latin typeface="Arial"/>
                <a:cs typeface="Arial"/>
              </a:rPr>
              <a:t>Another </a:t>
            </a:r>
            <a:r>
              <a:rPr sz="1800" spc="15" dirty="0">
                <a:latin typeface="Arial"/>
                <a:cs typeface="Arial"/>
              </a:rPr>
              <a:t>finding </a:t>
            </a:r>
            <a:r>
              <a:rPr sz="1800" spc="-35" dirty="0">
                <a:latin typeface="Arial"/>
                <a:cs typeface="Arial"/>
              </a:rPr>
              <a:t>is </a:t>
            </a:r>
            <a:r>
              <a:rPr sz="1800" spc="10" dirty="0">
                <a:latin typeface="Arial"/>
                <a:cs typeface="Arial"/>
              </a:rPr>
              <a:t>that  </a:t>
            </a:r>
            <a:r>
              <a:rPr sz="1800" spc="-40" dirty="0">
                <a:latin typeface="Arial"/>
                <a:cs typeface="Arial"/>
              </a:rPr>
              <a:t>decreasing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0" dirty="0">
                <a:latin typeface="Arial"/>
                <a:cs typeface="Arial"/>
              </a:rPr>
              <a:t>payload </a:t>
            </a:r>
            <a:r>
              <a:rPr sz="1800" dirty="0">
                <a:latin typeface="Arial"/>
                <a:cs typeface="Arial"/>
              </a:rPr>
              <a:t>weight </a:t>
            </a:r>
            <a:r>
              <a:rPr sz="1800" spc="5" dirty="0">
                <a:latin typeface="Arial"/>
                <a:cs typeface="Arial"/>
              </a:rPr>
              <a:t>for </a:t>
            </a:r>
            <a:r>
              <a:rPr sz="1800" spc="-120" dirty="0">
                <a:latin typeface="Arial"/>
                <a:cs typeface="Arial"/>
              </a:rPr>
              <a:t>a </a:t>
            </a:r>
            <a:r>
              <a:rPr sz="1800" spc="-204" dirty="0">
                <a:latin typeface="Arial"/>
                <a:cs typeface="Arial"/>
              </a:rPr>
              <a:t>GTO </a:t>
            </a:r>
            <a:r>
              <a:rPr sz="1800" spc="30" dirty="0">
                <a:latin typeface="Arial"/>
                <a:cs typeface="Arial"/>
              </a:rPr>
              <a:t>orbit </a:t>
            </a:r>
            <a:r>
              <a:rPr sz="1800" spc="-40" dirty="0">
                <a:latin typeface="Arial"/>
                <a:cs typeface="Arial"/>
              </a:rPr>
              <a:t>improves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80" dirty="0">
                <a:latin typeface="Arial"/>
                <a:cs typeface="Arial"/>
              </a:rPr>
              <a:t>success </a:t>
            </a:r>
            <a:r>
              <a:rPr sz="1800" spc="-15" dirty="0">
                <a:latin typeface="Arial"/>
                <a:cs typeface="Arial"/>
              </a:rPr>
              <a:t>of </a:t>
            </a:r>
            <a:r>
              <a:rPr sz="1800" spc="-120" dirty="0">
                <a:latin typeface="Arial"/>
                <a:cs typeface="Arial"/>
              </a:rPr>
              <a:t>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launch.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 </a:t>
            </a:r>
            <a:r>
              <a:rPr spc="-175" dirty="0"/>
              <a:t>vs. </a:t>
            </a:r>
            <a:r>
              <a:rPr spc="15" dirty="0"/>
              <a:t>Orbit</a:t>
            </a:r>
            <a:r>
              <a:rPr spc="-135" dirty="0"/>
              <a:t> </a:t>
            </a:r>
            <a:r>
              <a:rPr spc="-170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104775" y="2009775"/>
            <a:ext cx="11991975" cy="2409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Since </a:t>
            </a:r>
            <a:r>
              <a:rPr sz="1800" spc="80" dirty="0">
                <a:latin typeface="Arial"/>
                <a:cs typeface="Arial"/>
              </a:rPr>
              <a:t>2013, </a:t>
            </a:r>
            <a:r>
              <a:rPr sz="1800" spc="-65" dirty="0">
                <a:latin typeface="Arial"/>
                <a:cs typeface="Arial"/>
              </a:rPr>
              <a:t>we </a:t>
            </a:r>
            <a:r>
              <a:rPr sz="1800" spc="-75" dirty="0">
                <a:latin typeface="Arial"/>
                <a:cs typeface="Arial"/>
              </a:rPr>
              <a:t>can </a:t>
            </a:r>
            <a:r>
              <a:rPr sz="1800" spc="-95" dirty="0">
                <a:latin typeface="Arial"/>
                <a:cs typeface="Arial"/>
              </a:rPr>
              <a:t>see </a:t>
            </a:r>
            <a:r>
              <a:rPr sz="1800" spc="-75" dirty="0">
                <a:latin typeface="Arial"/>
                <a:cs typeface="Arial"/>
              </a:rPr>
              <a:t>an </a:t>
            </a:r>
            <a:r>
              <a:rPr sz="1800" spc="-55" dirty="0">
                <a:latin typeface="Arial"/>
                <a:cs typeface="Arial"/>
              </a:rPr>
              <a:t>increase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95" dirty="0">
                <a:latin typeface="Arial"/>
                <a:cs typeface="Arial"/>
              </a:rPr>
              <a:t>Space </a:t>
            </a:r>
            <a:r>
              <a:rPr sz="1800" spc="-170" dirty="0">
                <a:latin typeface="Arial"/>
                <a:cs typeface="Arial"/>
              </a:rPr>
              <a:t>X </a:t>
            </a:r>
            <a:r>
              <a:rPr sz="1800" spc="-65" dirty="0">
                <a:latin typeface="Arial"/>
                <a:cs typeface="Arial"/>
              </a:rPr>
              <a:t>Rocket </a:t>
            </a:r>
            <a:r>
              <a:rPr sz="1800" spc="-80" dirty="0">
                <a:latin typeface="Arial"/>
                <a:cs typeface="Arial"/>
              </a:rPr>
              <a:t>success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rate.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 </a:t>
            </a:r>
            <a:r>
              <a:rPr spc="-245" dirty="0"/>
              <a:t>Success </a:t>
            </a:r>
            <a:r>
              <a:rPr spc="-125" dirty="0"/>
              <a:t>Yearly</a:t>
            </a:r>
            <a:r>
              <a:rPr spc="140" dirty="0"/>
              <a:t> </a:t>
            </a:r>
            <a:r>
              <a:rPr spc="-100" dirty="0"/>
              <a:t>Trend</a:t>
            </a:r>
          </a:p>
        </p:txBody>
      </p:sp>
      <p:sp>
        <p:nvSpPr>
          <p:cNvPr id="4" name="object 4"/>
          <p:cNvSpPr/>
          <p:nvPr/>
        </p:nvSpPr>
        <p:spPr>
          <a:xfrm>
            <a:off x="3562350" y="1428750"/>
            <a:ext cx="4924425" cy="3562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All </a:t>
            </a:r>
            <a:r>
              <a:rPr spc="-145" dirty="0"/>
              <a:t>Launch </a:t>
            </a:r>
            <a:r>
              <a:rPr spc="-100" dirty="0"/>
              <a:t>Site</a:t>
            </a:r>
            <a:r>
              <a:rPr spc="-420" dirty="0"/>
              <a:t> </a:t>
            </a:r>
            <a:r>
              <a:rPr spc="-210" dirty="0"/>
              <a:t>Names</a:t>
            </a:r>
          </a:p>
        </p:txBody>
      </p:sp>
      <p:sp>
        <p:nvSpPr>
          <p:cNvPr id="3" name="object 3"/>
          <p:cNvSpPr/>
          <p:nvPr/>
        </p:nvSpPr>
        <p:spPr>
          <a:xfrm>
            <a:off x="771525" y="2505075"/>
            <a:ext cx="4419600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Arial"/>
                <a:cs typeface="Arial"/>
              </a:rPr>
              <a:t>SQL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39125" y="2133600"/>
            <a:ext cx="962025" cy="1228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24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-70" dirty="0">
                <a:latin typeface="Arial"/>
                <a:cs typeface="Arial"/>
              </a:rPr>
              <a:t>use </a:t>
            </a:r>
            <a:r>
              <a:rPr sz="1800" spc="-15" dirty="0">
                <a:latin typeface="Arial"/>
                <a:cs typeface="Arial"/>
              </a:rPr>
              <a:t>of </a:t>
            </a:r>
            <a:r>
              <a:rPr sz="1800" spc="-140" dirty="0">
                <a:latin typeface="Arial"/>
                <a:cs typeface="Arial"/>
              </a:rPr>
              <a:t>DISTINCT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5" dirty="0">
                <a:latin typeface="Arial"/>
                <a:cs typeface="Arial"/>
              </a:rPr>
              <a:t>query </a:t>
            </a:r>
            <a:r>
              <a:rPr sz="1800" spc="-30" dirty="0">
                <a:latin typeface="Arial"/>
                <a:cs typeface="Arial"/>
              </a:rPr>
              <a:t>allows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spc="-65" dirty="0">
                <a:latin typeface="Arial"/>
                <a:cs typeface="Arial"/>
              </a:rPr>
              <a:t>remove  </a:t>
            </a:r>
            <a:r>
              <a:rPr sz="1800" spc="-5" dirty="0">
                <a:latin typeface="Arial"/>
                <a:cs typeface="Arial"/>
              </a:rPr>
              <a:t>duplicate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LAUNCH_SITE.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 </a:t>
            </a:r>
            <a:r>
              <a:rPr spc="-100" dirty="0"/>
              <a:t>Site </a:t>
            </a:r>
            <a:r>
              <a:rPr spc="-210" dirty="0"/>
              <a:t>Names </a:t>
            </a:r>
            <a:r>
              <a:rPr spc="-55" dirty="0"/>
              <a:t>Begin </a:t>
            </a:r>
            <a:r>
              <a:rPr spc="25" dirty="0"/>
              <a:t>with</a:t>
            </a:r>
            <a:r>
              <a:rPr spc="-60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Arial"/>
                <a:cs typeface="Arial"/>
              </a:rPr>
              <a:t>SQL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E</a:t>
            </a:r>
            <a:r>
              <a:rPr sz="1800" b="1" spc="-180" dirty="0">
                <a:latin typeface="Arial"/>
                <a:cs typeface="Arial"/>
              </a:rPr>
              <a:t>x</a:t>
            </a:r>
            <a:r>
              <a:rPr sz="1800" b="1" spc="-55" dirty="0">
                <a:latin typeface="Arial"/>
                <a:cs typeface="Arial"/>
              </a:rPr>
              <a:t>pl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13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5" dirty="0">
                <a:latin typeface="Arial"/>
                <a:cs typeface="Arial"/>
              </a:rPr>
              <a:t>o</a:t>
            </a:r>
            <a:r>
              <a:rPr sz="1800" b="1" spc="-14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1525" y="2676525"/>
            <a:ext cx="4895850" cy="238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91275" y="2095500"/>
            <a:ext cx="4895850" cy="2952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-210" dirty="0">
                <a:latin typeface="Arial"/>
                <a:cs typeface="Arial"/>
              </a:rPr>
              <a:t>WHERE </a:t>
            </a:r>
            <a:r>
              <a:rPr sz="1800" spc="-60" dirty="0">
                <a:latin typeface="Arial"/>
                <a:cs typeface="Arial"/>
              </a:rPr>
              <a:t>clause </a:t>
            </a:r>
            <a:r>
              <a:rPr sz="1800" spc="-10" dirty="0">
                <a:latin typeface="Arial"/>
                <a:cs typeface="Arial"/>
              </a:rPr>
              <a:t>followed </a:t>
            </a:r>
            <a:r>
              <a:rPr sz="1800" spc="-20" dirty="0">
                <a:latin typeface="Arial"/>
                <a:cs typeface="Arial"/>
              </a:rPr>
              <a:t>by </a:t>
            </a:r>
            <a:r>
              <a:rPr sz="1800" spc="-140" dirty="0">
                <a:latin typeface="Arial"/>
                <a:cs typeface="Arial"/>
              </a:rPr>
              <a:t>LIKE </a:t>
            </a:r>
            <a:r>
              <a:rPr sz="1800" spc="-60" dirty="0">
                <a:latin typeface="Arial"/>
                <a:cs typeface="Arial"/>
              </a:rPr>
              <a:t>clause </a:t>
            </a:r>
            <a:r>
              <a:rPr sz="1800" dirty="0">
                <a:latin typeface="Arial"/>
                <a:cs typeface="Arial"/>
              </a:rPr>
              <a:t>filters  </a:t>
            </a:r>
            <a:r>
              <a:rPr sz="1800" spc="-45" dirty="0">
                <a:latin typeface="Arial"/>
                <a:cs typeface="Arial"/>
              </a:rPr>
              <a:t>launch </a:t>
            </a:r>
            <a:r>
              <a:rPr sz="1800" spc="-30" dirty="0">
                <a:latin typeface="Arial"/>
                <a:cs typeface="Arial"/>
              </a:rPr>
              <a:t>sites </a:t>
            </a:r>
            <a:r>
              <a:rPr sz="1800" spc="10" dirty="0">
                <a:latin typeface="Arial"/>
                <a:cs typeface="Arial"/>
              </a:rPr>
              <a:t>that </a:t>
            </a:r>
            <a:r>
              <a:rPr sz="1800" spc="-25" dirty="0">
                <a:latin typeface="Arial"/>
                <a:cs typeface="Arial"/>
              </a:rPr>
              <a:t>contain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substring </a:t>
            </a:r>
            <a:r>
              <a:rPr sz="1800" spc="-165" dirty="0">
                <a:latin typeface="Arial"/>
                <a:cs typeface="Arial"/>
              </a:rPr>
              <a:t>CCA.  </a:t>
            </a:r>
            <a:r>
              <a:rPr sz="1800" spc="-100" dirty="0">
                <a:latin typeface="Arial"/>
                <a:cs typeface="Arial"/>
              </a:rPr>
              <a:t>LIMIT </a:t>
            </a:r>
            <a:r>
              <a:rPr sz="1800" spc="85" dirty="0">
                <a:latin typeface="Arial"/>
                <a:cs typeface="Arial"/>
              </a:rPr>
              <a:t>5 </a:t>
            </a:r>
            <a:r>
              <a:rPr sz="1800" spc="-60" dirty="0">
                <a:latin typeface="Arial"/>
                <a:cs typeface="Arial"/>
              </a:rPr>
              <a:t>shows </a:t>
            </a:r>
            <a:r>
              <a:rPr sz="1800" spc="85" dirty="0">
                <a:latin typeface="Arial"/>
                <a:cs typeface="Arial"/>
              </a:rPr>
              <a:t>5 </a:t>
            </a:r>
            <a:r>
              <a:rPr sz="1800" spc="-45" dirty="0">
                <a:latin typeface="Arial"/>
                <a:cs typeface="Arial"/>
              </a:rPr>
              <a:t>records </a:t>
            </a:r>
            <a:r>
              <a:rPr sz="1800" spc="-30" dirty="0">
                <a:latin typeface="Arial"/>
                <a:cs typeface="Arial"/>
              </a:rPr>
              <a:t>from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filtering.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Total </a:t>
            </a:r>
            <a:r>
              <a:rPr spc="-125" dirty="0"/>
              <a:t>Payload</a:t>
            </a:r>
            <a:r>
              <a:rPr spc="290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Arial"/>
                <a:cs typeface="Arial"/>
              </a:rPr>
              <a:t>SQL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1525" y="2571750"/>
            <a:ext cx="5210175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00975" y="2514600"/>
            <a:ext cx="1828800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75" dirty="0">
                <a:latin typeface="Arial"/>
                <a:cs typeface="Arial"/>
              </a:rPr>
              <a:t>This </a:t>
            </a:r>
            <a:r>
              <a:rPr sz="1800" spc="-35" dirty="0">
                <a:latin typeface="Arial"/>
                <a:cs typeface="Arial"/>
              </a:rPr>
              <a:t>query </a:t>
            </a:r>
            <a:r>
              <a:rPr sz="1800" spc="-30" dirty="0">
                <a:latin typeface="Arial"/>
                <a:cs typeface="Arial"/>
              </a:rPr>
              <a:t>returns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70" dirty="0">
                <a:latin typeface="Arial"/>
                <a:cs typeface="Arial"/>
              </a:rPr>
              <a:t>sum </a:t>
            </a:r>
            <a:r>
              <a:rPr sz="1800" spc="-15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all </a:t>
            </a:r>
            <a:r>
              <a:rPr sz="1800" spc="-35" dirty="0">
                <a:latin typeface="Arial"/>
                <a:cs typeface="Arial"/>
              </a:rPr>
              <a:t>payload </a:t>
            </a:r>
            <a:r>
              <a:rPr sz="1800" spc="-95" dirty="0">
                <a:latin typeface="Arial"/>
                <a:cs typeface="Arial"/>
              </a:rPr>
              <a:t>masses  </a:t>
            </a:r>
            <a:r>
              <a:rPr sz="1800" spc="-55" dirty="0">
                <a:latin typeface="Arial"/>
                <a:cs typeface="Arial"/>
              </a:rPr>
              <a:t>where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5" dirty="0">
                <a:latin typeface="Arial"/>
                <a:cs typeface="Arial"/>
              </a:rPr>
              <a:t>customer is </a:t>
            </a:r>
            <a:r>
              <a:rPr sz="1800" spc="-125" dirty="0">
                <a:latin typeface="Arial"/>
                <a:cs typeface="Arial"/>
              </a:rPr>
              <a:t>NASA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65" dirty="0">
                <a:latin typeface="Arial"/>
                <a:cs typeface="Arial"/>
              </a:rPr>
              <a:t>(CRS).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 </a:t>
            </a:r>
            <a:r>
              <a:rPr spc="-125" dirty="0"/>
              <a:t>Payload </a:t>
            </a:r>
            <a:r>
              <a:rPr spc="-225" dirty="0"/>
              <a:t>Mass </a:t>
            </a:r>
            <a:r>
              <a:rPr spc="-40" dirty="0"/>
              <a:t>by </a:t>
            </a:r>
            <a:r>
              <a:rPr spc="-45" dirty="0"/>
              <a:t>F9</a:t>
            </a:r>
            <a:r>
              <a:rPr spc="-505" dirty="0"/>
              <a:t> </a:t>
            </a:r>
            <a:r>
              <a:rPr spc="3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Arial"/>
                <a:cs typeface="Arial"/>
              </a:rPr>
              <a:t>SQL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1525" y="2571750"/>
            <a:ext cx="49339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20075" y="2419350"/>
            <a:ext cx="1866900" cy="47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51695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75" dirty="0">
                <a:latin typeface="Arial"/>
                <a:cs typeface="Arial"/>
              </a:rPr>
              <a:t>This </a:t>
            </a:r>
            <a:r>
              <a:rPr sz="1800" spc="-35" dirty="0">
                <a:latin typeface="Arial"/>
                <a:cs typeface="Arial"/>
              </a:rPr>
              <a:t>query </a:t>
            </a:r>
            <a:r>
              <a:rPr sz="1800" spc="-30" dirty="0">
                <a:latin typeface="Arial"/>
                <a:cs typeface="Arial"/>
              </a:rPr>
              <a:t>returns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65" dirty="0">
                <a:latin typeface="Arial"/>
                <a:cs typeface="Arial"/>
              </a:rPr>
              <a:t>average </a:t>
            </a:r>
            <a:r>
              <a:rPr sz="1800" spc="-15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all </a:t>
            </a:r>
            <a:r>
              <a:rPr sz="1800" spc="-35" dirty="0">
                <a:latin typeface="Arial"/>
                <a:cs typeface="Arial"/>
              </a:rPr>
              <a:t>payload </a:t>
            </a:r>
            <a:r>
              <a:rPr sz="1800" spc="-95" dirty="0">
                <a:latin typeface="Arial"/>
                <a:cs typeface="Arial"/>
              </a:rPr>
              <a:t>masses  </a:t>
            </a:r>
            <a:r>
              <a:rPr sz="1800" spc="-55" dirty="0">
                <a:latin typeface="Arial"/>
                <a:cs typeface="Arial"/>
              </a:rPr>
              <a:t>where </a:t>
            </a:r>
            <a:r>
              <a:rPr sz="1800" spc="-15" dirty="0">
                <a:latin typeface="Arial"/>
                <a:cs typeface="Arial"/>
              </a:rPr>
              <a:t>the booster </a:t>
            </a:r>
            <a:r>
              <a:rPr sz="1800" spc="-45" dirty="0">
                <a:latin typeface="Arial"/>
                <a:cs typeface="Arial"/>
              </a:rPr>
              <a:t>version </a:t>
            </a:r>
            <a:r>
              <a:rPr sz="1800" spc="-30" dirty="0">
                <a:latin typeface="Arial"/>
                <a:cs typeface="Arial"/>
              </a:rPr>
              <a:t>contains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substring </a:t>
            </a:r>
            <a:r>
              <a:rPr sz="1800" spc="-25" dirty="0">
                <a:latin typeface="Arial"/>
                <a:cs typeface="Arial"/>
              </a:rPr>
              <a:t>F9  </a:t>
            </a:r>
            <a:r>
              <a:rPr sz="1800" dirty="0">
                <a:latin typeface="Arial"/>
                <a:cs typeface="Arial"/>
              </a:rPr>
              <a:t>v1.1.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5" dirty="0"/>
              <a:t>First </a:t>
            </a:r>
            <a:r>
              <a:rPr spc="-170" dirty="0"/>
              <a:t>Successful </a:t>
            </a:r>
            <a:r>
              <a:rPr spc="-100" dirty="0"/>
              <a:t>Ground </a:t>
            </a:r>
            <a:r>
              <a:rPr spc="-50" dirty="0"/>
              <a:t>Landing</a:t>
            </a:r>
            <a:r>
              <a:rPr spc="175" dirty="0"/>
              <a:t> </a:t>
            </a:r>
            <a:r>
              <a:rPr spc="-8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Arial"/>
                <a:cs typeface="Arial"/>
              </a:rPr>
              <a:t>SQL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1525" y="2647950"/>
            <a:ext cx="548640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58200" y="2381250"/>
            <a:ext cx="914400" cy="54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533527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2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this </a:t>
            </a:r>
            <a:r>
              <a:rPr sz="1800" spc="-45" dirty="0">
                <a:latin typeface="Arial"/>
                <a:cs typeface="Arial"/>
              </a:rPr>
              <a:t>query, </a:t>
            </a:r>
            <a:r>
              <a:rPr sz="1800" spc="-70" dirty="0">
                <a:latin typeface="Arial"/>
                <a:cs typeface="Arial"/>
              </a:rPr>
              <a:t>we </a:t>
            </a:r>
            <a:r>
              <a:rPr sz="1800" spc="-40" dirty="0">
                <a:latin typeface="Arial"/>
                <a:cs typeface="Arial"/>
              </a:rPr>
              <a:t>select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oldest </a:t>
            </a:r>
            <a:r>
              <a:rPr sz="1800" spc="-60" dirty="0">
                <a:latin typeface="Arial"/>
                <a:cs typeface="Arial"/>
              </a:rPr>
              <a:t>successful  </a:t>
            </a:r>
            <a:r>
              <a:rPr sz="1800" spc="-10" dirty="0">
                <a:latin typeface="Arial"/>
                <a:cs typeface="Arial"/>
              </a:rPr>
              <a:t>landing.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-210" dirty="0">
                <a:latin typeface="Arial"/>
                <a:cs typeface="Arial"/>
              </a:rPr>
              <a:t>WHERE </a:t>
            </a:r>
            <a:r>
              <a:rPr sz="1800" spc="-60" dirty="0">
                <a:latin typeface="Arial"/>
                <a:cs typeface="Arial"/>
              </a:rPr>
              <a:t>clause </a:t>
            </a:r>
            <a:r>
              <a:rPr sz="1800" dirty="0">
                <a:latin typeface="Arial"/>
                <a:cs typeface="Arial"/>
              </a:rPr>
              <a:t>filters </a:t>
            </a:r>
            <a:r>
              <a:rPr sz="1800" spc="-25" dirty="0">
                <a:latin typeface="Arial"/>
                <a:cs typeface="Arial"/>
              </a:rPr>
              <a:t>dataset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15" dirty="0">
                <a:latin typeface="Arial"/>
                <a:cs typeface="Arial"/>
              </a:rPr>
              <a:t>order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spc="-50" dirty="0">
                <a:latin typeface="Arial"/>
                <a:cs typeface="Arial"/>
              </a:rPr>
              <a:t>keep </a:t>
            </a:r>
            <a:r>
              <a:rPr sz="1800" spc="-25" dirty="0">
                <a:latin typeface="Arial"/>
                <a:cs typeface="Arial"/>
              </a:rPr>
              <a:t>only  </a:t>
            </a:r>
            <a:r>
              <a:rPr sz="1800" spc="-45" dirty="0">
                <a:latin typeface="Arial"/>
                <a:cs typeface="Arial"/>
              </a:rPr>
              <a:t>records </a:t>
            </a:r>
            <a:r>
              <a:rPr sz="1800" spc="-55" dirty="0">
                <a:latin typeface="Arial"/>
                <a:cs typeface="Arial"/>
              </a:rPr>
              <a:t>where </a:t>
            </a:r>
            <a:r>
              <a:rPr sz="1800" spc="-5" dirty="0">
                <a:latin typeface="Arial"/>
                <a:cs typeface="Arial"/>
              </a:rPr>
              <a:t>landing </a:t>
            </a:r>
            <a:r>
              <a:rPr sz="1800" spc="-85" dirty="0">
                <a:latin typeface="Arial"/>
                <a:cs typeface="Arial"/>
              </a:rPr>
              <a:t>was </a:t>
            </a:r>
            <a:r>
              <a:rPr sz="1800" spc="-60" dirty="0">
                <a:latin typeface="Arial"/>
                <a:cs typeface="Arial"/>
              </a:rPr>
              <a:t>successful. </a:t>
            </a:r>
            <a:r>
              <a:rPr sz="1800" spc="-25" dirty="0">
                <a:latin typeface="Arial"/>
                <a:cs typeface="Arial"/>
              </a:rPr>
              <a:t>With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85" dirty="0">
                <a:latin typeface="Arial"/>
                <a:cs typeface="Arial"/>
              </a:rPr>
              <a:t>MIN  </a:t>
            </a:r>
            <a:r>
              <a:rPr sz="1800" spc="-15" dirty="0">
                <a:latin typeface="Arial"/>
                <a:cs typeface="Arial"/>
              </a:rPr>
              <a:t>function, </a:t>
            </a:r>
            <a:r>
              <a:rPr sz="1800" spc="-70" dirty="0">
                <a:latin typeface="Arial"/>
                <a:cs typeface="Arial"/>
              </a:rPr>
              <a:t>we </a:t>
            </a:r>
            <a:r>
              <a:rPr sz="1800" spc="-40" dirty="0">
                <a:latin typeface="Arial"/>
                <a:cs typeface="Arial"/>
              </a:rPr>
              <a:t>select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5" dirty="0">
                <a:latin typeface="Arial"/>
                <a:cs typeface="Arial"/>
              </a:rPr>
              <a:t>record </a:t>
            </a:r>
            <a:r>
              <a:rPr sz="1800" spc="15" dirty="0">
                <a:latin typeface="Arial"/>
                <a:cs typeface="Arial"/>
              </a:rPr>
              <a:t>with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oldest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date.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 </a:t>
            </a:r>
            <a:r>
              <a:rPr sz="2450" spc="-40" dirty="0"/>
              <a:t>Drone </a:t>
            </a:r>
            <a:r>
              <a:rPr sz="2450" spc="-55" dirty="0"/>
              <a:t>Ship </a:t>
            </a:r>
            <a:r>
              <a:rPr sz="2450" spc="-20" dirty="0"/>
              <a:t>Landing </a:t>
            </a:r>
            <a:r>
              <a:rPr sz="2450" spc="20" dirty="0"/>
              <a:t>with </a:t>
            </a:r>
            <a:r>
              <a:rPr sz="2450" spc="-80" dirty="0"/>
              <a:t>Payload </a:t>
            </a:r>
            <a:r>
              <a:rPr sz="2450" spc="-25" dirty="0"/>
              <a:t>between </a:t>
            </a:r>
            <a:r>
              <a:rPr sz="2450" spc="135" dirty="0"/>
              <a:t>4000 </a:t>
            </a:r>
            <a:r>
              <a:rPr sz="2450" spc="-50" dirty="0"/>
              <a:t>and</a:t>
            </a:r>
            <a:r>
              <a:rPr sz="2450" spc="-140" dirty="0"/>
              <a:t> </a:t>
            </a:r>
            <a:r>
              <a:rPr sz="2450" spc="13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Arial"/>
                <a:cs typeface="Arial"/>
              </a:rPr>
              <a:t>SQL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1525" y="2686050"/>
            <a:ext cx="5381625" cy="257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20075" y="2209800"/>
            <a:ext cx="1000125" cy="1209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521779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75" dirty="0">
                <a:latin typeface="Arial"/>
                <a:cs typeface="Arial"/>
              </a:rPr>
              <a:t>This </a:t>
            </a:r>
            <a:r>
              <a:rPr sz="1800" spc="-35" dirty="0">
                <a:latin typeface="Arial"/>
                <a:cs typeface="Arial"/>
              </a:rPr>
              <a:t>query </a:t>
            </a:r>
            <a:r>
              <a:rPr sz="1800" spc="-30" dirty="0">
                <a:latin typeface="Arial"/>
                <a:cs typeface="Arial"/>
              </a:rPr>
              <a:t>returns </a:t>
            </a:r>
            <a:r>
              <a:rPr sz="1800" spc="-15" dirty="0">
                <a:latin typeface="Arial"/>
                <a:cs typeface="Arial"/>
              </a:rPr>
              <a:t>the booster </a:t>
            </a:r>
            <a:r>
              <a:rPr sz="1800" spc="-45" dirty="0">
                <a:latin typeface="Arial"/>
                <a:cs typeface="Arial"/>
              </a:rPr>
              <a:t>version </a:t>
            </a:r>
            <a:r>
              <a:rPr sz="1800" spc="-55" dirty="0">
                <a:latin typeface="Arial"/>
                <a:cs typeface="Arial"/>
              </a:rPr>
              <a:t>where </a:t>
            </a:r>
            <a:r>
              <a:rPr sz="1800" spc="-5" dirty="0">
                <a:latin typeface="Arial"/>
                <a:cs typeface="Arial"/>
              </a:rPr>
              <a:t>landing  </a:t>
            </a:r>
            <a:r>
              <a:rPr sz="1800" spc="-85" dirty="0">
                <a:latin typeface="Arial"/>
                <a:cs typeface="Arial"/>
              </a:rPr>
              <a:t>was </a:t>
            </a:r>
            <a:r>
              <a:rPr sz="1800" spc="-55" dirty="0">
                <a:latin typeface="Arial"/>
                <a:cs typeface="Arial"/>
              </a:rPr>
              <a:t>successful </a:t>
            </a:r>
            <a:r>
              <a:rPr sz="1800" spc="-45" dirty="0">
                <a:latin typeface="Arial"/>
                <a:cs typeface="Arial"/>
              </a:rPr>
              <a:t>and </a:t>
            </a:r>
            <a:r>
              <a:rPr sz="1800" spc="-35" dirty="0">
                <a:latin typeface="Arial"/>
                <a:cs typeface="Arial"/>
              </a:rPr>
              <a:t>payload </a:t>
            </a:r>
            <a:r>
              <a:rPr sz="1800" spc="-95" dirty="0">
                <a:latin typeface="Arial"/>
                <a:cs typeface="Arial"/>
              </a:rPr>
              <a:t>mass </a:t>
            </a:r>
            <a:r>
              <a:rPr sz="1800" spc="-35" dirty="0">
                <a:latin typeface="Arial"/>
                <a:cs typeface="Arial"/>
              </a:rPr>
              <a:t>is between </a:t>
            </a:r>
            <a:r>
              <a:rPr sz="1800" spc="110" dirty="0">
                <a:latin typeface="Arial"/>
                <a:cs typeface="Arial"/>
              </a:rPr>
              <a:t>4000  </a:t>
            </a:r>
            <a:r>
              <a:rPr sz="1800" spc="-45" dirty="0">
                <a:latin typeface="Arial"/>
                <a:cs typeface="Arial"/>
              </a:rPr>
              <a:t>and </a:t>
            </a:r>
            <a:r>
              <a:rPr sz="1800" spc="110" dirty="0">
                <a:latin typeface="Arial"/>
                <a:cs typeface="Arial"/>
              </a:rPr>
              <a:t>6000 </a:t>
            </a:r>
            <a:r>
              <a:rPr sz="1800" spc="-20" dirty="0">
                <a:latin typeface="Arial"/>
                <a:cs typeface="Arial"/>
              </a:rPr>
              <a:t>kg. </a:t>
            </a: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-210" dirty="0">
                <a:latin typeface="Arial"/>
                <a:cs typeface="Arial"/>
              </a:rPr>
              <a:t>WHERE </a:t>
            </a:r>
            <a:r>
              <a:rPr sz="1800" spc="-45" dirty="0">
                <a:latin typeface="Arial"/>
                <a:cs typeface="Arial"/>
              </a:rPr>
              <a:t>and </a:t>
            </a:r>
            <a:r>
              <a:rPr sz="1800" spc="-85" dirty="0">
                <a:latin typeface="Arial"/>
                <a:cs typeface="Arial"/>
              </a:rPr>
              <a:t>AND </a:t>
            </a:r>
            <a:r>
              <a:rPr sz="1800" spc="-70" dirty="0">
                <a:latin typeface="Arial"/>
                <a:cs typeface="Arial"/>
              </a:rPr>
              <a:t>clauses </a:t>
            </a:r>
            <a:r>
              <a:rPr sz="1800" spc="20" dirty="0">
                <a:latin typeface="Arial"/>
                <a:cs typeface="Arial"/>
              </a:rPr>
              <a:t>filter </a:t>
            </a:r>
            <a:r>
              <a:rPr sz="1800" spc="-15" dirty="0">
                <a:latin typeface="Arial"/>
                <a:cs typeface="Arial"/>
              </a:rPr>
              <a:t>the  </a:t>
            </a:r>
            <a:r>
              <a:rPr sz="1800" spc="-35" dirty="0">
                <a:latin typeface="Arial"/>
                <a:cs typeface="Arial"/>
              </a:rPr>
              <a:t>dataset.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00"/>
              </a:spcBef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150" spc="1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150" spc="-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Arial"/>
                <a:cs typeface="Arial"/>
              </a:rPr>
              <a:t>methodologies</a:t>
            </a:r>
            <a:endParaRPr sz="215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Collection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via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API, Web</a:t>
            </a:r>
            <a:r>
              <a:rPr sz="18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1800" spc="-105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Visualization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EDA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8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Interactive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Map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Dashboards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170"/>
              </a:spcBef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150" spc="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150" spc="-25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15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15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14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Interactive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maps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dashboard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Arial"/>
                <a:cs typeface="Arial"/>
              </a:rPr>
              <a:t>3</a:t>
            </a:fld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0" dirty="0"/>
              <a:t>Executive</a:t>
            </a:r>
            <a:r>
              <a:rPr spc="75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55" dirty="0"/>
              <a:t>Total</a:t>
            </a:r>
            <a:r>
              <a:rPr sz="3050" spc="130" dirty="0"/>
              <a:t> </a:t>
            </a:r>
            <a:r>
              <a:rPr sz="3050" spc="-70" dirty="0"/>
              <a:t>Number</a:t>
            </a:r>
            <a:r>
              <a:rPr sz="3050" spc="120" dirty="0"/>
              <a:t> </a:t>
            </a:r>
            <a:r>
              <a:rPr sz="3050" spc="20" dirty="0"/>
              <a:t>of</a:t>
            </a:r>
            <a:r>
              <a:rPr sz="3050" spc="90" dirty="0"/>
              <a:t> </a:t>
            </a:r>
            <a:r>
              <a:rPr sz="3050" spc="-120" dirty="0"/>
              <a:t>Successful</a:t>
            </a:r>
            <a:r>
              <a:rPr sz="3050" spc="65" dirty="0"/>
              <a:t> </a:t>
            </a:r>
            <a:r>
              <a:rPr sz="3050" spc="-70" dirty="0"/>
              <a:t>and</a:t>
            </a:r>
            <a:r>
              <a:rPr sz="3050" spc="120" dirty="0"/>
              <a:t> </a:t>
            </a:r>
            <a:r>
              <a:rPr sz="3050" spc="-65" dirty="0"/>
              <a:t>Failure</a:t>
            </a:r>
            <a:r>
              <a:rPr sz="3050" spc="170" dirty="0"/>
              <a:t> </a:t>
            </a:r>
            <a:r>
              <a:rPr sz="3050" spc="-60" dirty="0"/>
              <a:t>Mission</a:t>
            </a:r>
            <a:r>
              <a:rPr sz="3050" spc="140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Arial"/>
                <a:cs typeface="Arial"/>
              </a:rPr>
              <a:t>SQL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1525" y="2695575"/>
            <a:ext cx="54864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10625" y="2581275"/>
            <a:ext cx="1276350" cy="46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25" dirty="0">
                <a:latin typeface="Arial"/>
                <a:cs typeface="Arial"/>
              </a:rPr>
              <a:t>With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10" dirty="0">
                <a:latin typeface="Arial"/>
                <a:cs typeface="Arial"/>
              </a:rPr>
              <a:t>first </a:t>
            </a:r>
            <a:r>
              <a:rPr sz="1800" spc="-190" dirty="0">
                <a:latin typeface="Arial"/>
                <a:cs typeface="Arial"/>
              </a:rPr>
              <a:t>SELECT, </a:t>
            </a:r>
            <a:r>
              <a:rPr sz="1800" spc="-70" dirty="0">
                <a:latin typeface="Arial"/>
                <a:cs typeface="Arial"/>
              </a:rPr>
              <a:t>we </a:t>
            </a:r>
            <a:r>
              <a:rPr sz="1800" spc="-45" dirty="0">
                <a:latin typeface="Arial"/>
                <a:cs typeface="Arial"/>
              </a:rPr>
              <a:t>show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5" dirty="0">
                <a:latin typeface="Arial"/>
                <a:cs typeface="Arial"/>
              </a:rPr>
              <a:t>subqueries </a:t>
            </a:r>
            <a:r>
              <a:rPr sz="1800" spc="10" dirty="0">
                <a:latin typeface="Arial"/>
                <a:cs typeface="Arial"/>
              </a:rPr>
              <a:t>that  </a:t>
            </a:r>
            <a:r>
              <a:rPr sz="1800" spc="-15" dirty="0">
                <a:latin typeface="Arial"/>
                <a:cs typeface="Arial"/>
              </a:rPr>
              <a:t>return </a:t>
            </a:r>
            <a:r>
              <a:rPr sz="1800" spc="-30" dirty="0">
                <a:latin typeface="Arial"/>
                <a:cs typeface="Arial"/>
              </a:rPr>
              <a:t>results. </a:t>
            </a: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10" dirty="0">
                <a:latin typeface="Arial"/>
                <a:cs typeface="Arial"/>
              </a:rPr>
              <a:t>first </a:t>
            </a:r>
            <a:r>
              <a:rPr sz="1800" spc="-30" dirty="0">
                <a:latin typeface="Arial"/>
                <a:cs typeface="Arial"/>
              </a:rPr>
              <a:t>subquery counts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60" dirty="0">
                <a:latin typeface="Arial"/>
                <a:cs typeface="Arial"/>
              </a:rPr>
              <a:t>successful  </a:t>
            </a:r>
            <a:r>
              <a:rPr sz="1800" spc="-40" dirty="0">
                <a:latin typeface="Arial"/>
                <a:cs typeface="Arial"/>
              </a:rPr>
              <a:t>mission. </a:t>
            </a: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-55" dirty="0">
                <a:latin typeface="Arial"/>
                <a:cs typeface="Arial"/>
              </a:rPr>
              <a:t>second </a:t>
            </a:r>
            <a:r>
              <a:rPr sz="1800" spc="-30" dirty="0">
                <a:latin typeface="Arial"/>
                <a:cs typeface="Arial"/>
              </a:rPr>
              <a:t>subquery counts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60" dirty="0">
                <a:latin typeface="Arial"/>
                <a:cs typeface="Arial"/>
              </a:rPr>
              <a:t>unsuccessful  </a:t>
            </a:r>
            <a:r>
              <a:rPr sz="1800" spc="-40" dirty="0">
                <a:latin typeface="Arial"/>
                <a:cs typeface="Arial"/>
              </a:rPr>
              <a:t>mission. </a:t>
            </a:r>
            <a:r>
              <a:rPr sz="1800" spc="-110" dirty="0">
                <a:latin typeface="Arial"/>
                <a:cs typeface="Arial"/>
              </a:rPr>
              <a:t>The </a:t>
            </a:r>
            <a:r>
              <a:rPr sz="1800" spc="-210" dirty="0">
                <a:latin typeface="Arial"/>
                <a:cs typeface="Arial"/>
              </a:rPr>
              <a:t>WHERE </a:t>
            </a:r>
            <a:r>
              <a:rPr sz="1800" spc="-60" dirty="0">
                <a:latin typeface="Arial"/>
                <a:cs typeface="Arial"/>
              </a:rPr>
              <a:t>clause </a:t>
            </a:r>
            <a:r>
              <a:rPr sz="1800" spc="-10" dirty="0">
                <a:latin typeface="Arial"/>
                <a:cs typeface="Arial"/>
              </a:rPr>
              <a:t>followed </a:t>
            </a:r>
            <a:r>
              <a:rPr sz="1800" spc="-15" dirty="0">
                <a:latin typeface="Arial"/>
                <a:cs typeface="Arial"/>
              </a:rPr>
              <a:t>by </a:t>
            </a:r>
            <a:r>
              <a:rPr sz="1800" spc="-140" dirty="0">
                <a:latin typeface="Arial"/>
                <a:cs typeface="Arial"/>
              </a:rPr>
              <a:t>LIKE </a:t>
            </a:r>
            <a:r>
              <a:rPr sz="1800" spc="-60" dirty="0">
                <a:latin typeface="Arial"/>
                <a:cs typeface="Arial"/>
              </a:rPr>
              <a:t>clause  </a:t>
            </a:r>
            <a:r>
              <a:rPr sz="1800" dirty="0">
                <a:latin typeface="Arial"/>
                <a:cs typeface="Arial"/>
              </a:rPr>
              <a:t>filters </a:t>
            </a:r>
            <a:r>
              <a:rPr sz="1800" spc="-35" dirty="0">
                <a:latin typeface="Arial"/>
                <a:cs typeface="Arial"/>
              </a:rPr>
              <a:t>mission </a:t>
            </a:r>
            <a:r>
              <a:rPr sz="1800" spc="-40" dirty="0">
                <a:latin typeface="Arial"/>
                <a:cs typeface="Arial"/>
              </a:rPr>
              <a:t>outcome. </a:t>
            </a: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-175" dirty="0">
                <a:latin typeface="Arial"/>
                <a:cs typeface="Arial"/>
              </a:rPr>
              <a:t>COUNT </a:t>
            </a:r>
            <a:r>
              <a:rPr sz="1800" spc="-10" dirty="0">
                <a:latin typeface="Arial"/>
                <a:cs typeface="Arial"/>
              </a:rPr>
              <a:t>function </a:t>
            </a:r>
            <a:r>
              <a:rPr sz="1800" spc="-30" dirty="0">
                <a:latin typeface="Arial"/>
                <a:cs typeface="Arial"/>
              </a:rPr>
              <a:t>counts  </a:t>
            </a:r>
            <a:r>
              <a:rPr sz="1800" spc="-45" dirty="0">
                <a:latin typeface="Arial"/>
                <a:cs typeface="Arial"/>
              </a:rPr>
              <a:t>records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filtered.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 </a:t>
            </a:r>
            <a:r>
              <a:rPr spc="-90" dirty="0"/>
              <a:t>Carried </a:t>
            </a:r>
            <a:r>
              <a:rPr spc="-140" dirty="0"/>
              <a:t>Maximum</a:t>
            </a:r>
            <a:r>
              <a:rPr spc="615" dirty="0"/>
              <a:t> </a:t>
            </a:r>
            <a:r>
              <a:rPr spc="-12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Arial"/>
                <a:cs typeface="Arial"/>
              </a:rPr>
              <a:t>SQL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1525" y="2657475"/>
            <a:ext cx="54864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58225" y="1962150"/>
            <a:ext cx="1000125" cy="3190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50" dirty="0">
                <a:latin typeface="Arial"/>
                <a:cs typeface="Arial"/>
              </a:rPr>
              <a:t>We </a:t>
            </a:r>
            <a:r>
              <a:rPr sz="1800" spc="-50" dirty="0">
                <a:latin typeface="Arial"/>
                <a:cs typeface="Arial"/>
              </a:rPr>
              <a:t>used </a:t>
            </a:r>
            <a:r>
              <a:rPr sz="1800" spc="-120" dirty="0">
                <a:latin typeface="Arial"/>
                <a:cs typeface="Arial"/>
              </a:rPr>
              <a:t>a </a:t>
            </a:r>
            <a:r>
              <a:rPr sz="1800" spc="-30" dirty="0">
                <a:latin typeface="Arial"/>
                <a:cs typeface="Arial"/>
              </a:rPr>
              <a:t>subquery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spc="20" dirty="0">
                <a:latin typeface="Arial"/>
                <a:cs typeface="Arial"/>
              </a:rPr>
              <a:t>filter </a:t>
            </a:r>
            <a:r>
              <a:rPr sz="1800" spc="-25" dirty="0">
                <a:latin typeface="Arial"/>
                <a:cs typeface="Arial"/>
              </a:rPr>
              <a:t>data </a:t>
            </a:r>
            <a:r>
              <a:rPr sz="1800" spc="-20" dirty="0">
                <a:latin typeface="Arial"/>
                <a:cs typeface="Arial"/>
              </a:rPr>
              <a:t>by </a:t>
            </a:r>
            <a:r>
              <a:rPr sz="1800" spc="-5" dirty="0">
                <a:latin typeface="Arial"/>
                <a:cs typeface="Arial"/>
              </a:rPr>
              <a:t>returning </a:t>
            </a:r>
            <a:r>
              <a:rPr sz="1800" spc="-25" dirty="0">
                <a:latin typeface="Arial"/>
                <a:cs typeface="Arial"/>
              </a:rPr>
              <a:t>only 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50" dirty="0">
                <a:latin typeface="Arial"/>
                <a:cs typeface="Arial"/>
              </a:rPr>
              <a:t>heaviest </a:t>
            </a:r>
            <a:r>
              <a:rPr sz="1800" spc="-35" dirty="0">
                <a:latin typeface="Arial"/>
                <a:cs typeface="Arial"/>
              </a:rPr>
              <a:t>payload </a:t>
            </a:r>
            <a:r>
              <a:rPr sz="1800" spc="-95" dirty="0">
                <a:latin typeface="Arial"/>
                <a:cs typeface="Arial"/>
              </a:rPr>
              <a:t>mass </a:t>
            </a:r>
            <a:r>
              <a:rPr sz="1800" spc="15" dirty="0">
                <a:latin typeface="Arial"/>
                <a:cs typeface="Arial"/>
              </a:rPr>
              <a:t>with </a:t>
            </a:r>
            <a:r>
              <a:rPr sz="1800" spc="-110" dirty="0">
                <a:latin typeface="Arial"/>
                <a:cs typeface="Arial"/>
              </a:rPr>
              <a:t>MAX </a:t>
            </a:r>
            <a:r>
              <a:rPr sz="1800" spc="-15" dirty="0">
                <a:latin typeface="Arial"/>
                <a:cs typeface="Arial"/>
              </a:rPr>
              <a:t>function. </a:t>
            </a:r>
            <a:r>
              <a:rPr sz="1800" spc="-114" dirty="0">
                <a:latin typeface="Arial"/>
                <a:cs typeface="Arial"/>
              </a:rPr>
              <a:t>The  </a:t>
            </a:r>
            <a:r>
              <a:rPr sz="1800" spc="-50" dirty="0">
                <a:latin typeface="Arial"/>
                <a:cs typeface="Arial"/>
              </a:rPr>
              <a:t>main </a:t>
            </a:r>
            <a:r>
              <a:rPr sz="1800" spc="-35" dirty="0">
                <a:latin typeface="Arial"/>
                <a:cs typeface="Arial"/>
              </a:rPr>
              <a:t>query </a:t>
            </a:r>
            <a:r>
              <a:rPr sz="1800" spc="-80" dirty="0">
                <a:latin typeface="Arial"/>
                <a:cs typeface="Arial"/>
              </a:rPr>
              <a:t>uses </a:t>
            </a:r>
            <a:r>
              <a:rPr sz="1800" spc="-30" dirty="0">
                <a:latin typeface="Arial"/>
                <a:cs typeface="Arial"/>
              </a:rPr>
              <a:t>subquery </a:t>
            </a:r>
            <a:r>
              <a:rPr sz="1800" spc="-25" dirty="0">
                <a:latin typeface="Arial"/>
                <a:cs typeface="Arial"/>
              </a:rPr>
              <a:t>results </a:t>
            </a:r>
            <a:r>
              <a:rPr sz="1800" spc="-40" dirty="0">
                <a:latin typeface="Arial"/>
                <a:cs typeface="Arial"/>
              </a:rPr>
              <a:t>and </a:t>
            </a:r>
            <a:r>
              <a:rPr sz="1800" spc="-25" dirty="0">
                <a:latin typeface="Arial"/>
                <a:cs typeface="Arial"/>
              </a:rPr>
              <a:t>returns </a:t>
            </a:r>
            <a:r>
              <a:rPr sz="1800" spc="-20" dirty="0">
                <a:latin typeface="Arial"/>
                <a:cs typeface="Arial"/>
              </a:rPr>
              <a:t>unique  </a:t>
            </a:r>
            <a:r>
              <a:rPr sz="1800" spc="-15" dirty="0">
                <a:latin typeface="Arial"/>
                <a:cs typeface="Arial"/>
              </a:rPr>
              <a:t>booster </a:t>
            </a:r>
            <a:r>
              <a:rPr sz="1800" spc="-45" dirty="0">
                <a:latin typeface="Arial"/>
                <a:cs typeface="Arial"/>
              </a:rPr>
              <a:t>version </a:t>
            </a:r>
            <a:r>
              <a:rPr sz="1800" spc="-190" dirty="0">
                <a:latin typeface="Arial"/>
                <a:cs typeface="Arial"/>
              </a:rPr>
              <a:t>(SELECT </a:t>
            </a:r>
            <a:r>
              <a:rPr sz="1800" spc="-140" dirty="0">
                <a:latin typeface="Arial"/>
                <a:cs typeface="Arial"/>
              </a:rPr>
              <a:t>DISTINCT) </a:t>
            </a:r>
            <a:r>
              <a:rPr sz="1800" spc="15" dirty="0">
                <a:latin typeface="Arial"/>
                <a:cs typeface="Arial"/>
              </a:rPr>
              <a:t>with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50" dirty="0">
                <a:latin typeface="Arial"/>
                <a:cs typeface="Arial"/>
              </a:rPr>
              <a:t>heaviest  </a:t>
            </a:r>
            <a:r>
              <a:rPr sz="1800" spc="-35" dirty="0">
                <a:latin typeface="Arial"/>
                <a:cs typeface="Arial"/>
              </a:rPr>
              <a:t>payload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mass.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 </a:t>
            </a:r>
            <a:r>
              <a:rPr spc="-145" dirty="0"/>
              <a:t>Launch</a:t>
            </a:r>
            <a:r>
              <a:rPr spc="-4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Arial"/>
                <a:cs typeface="Arial"/>
              </a:rPr>
              <a:t>SQL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1525" y="2628900"/>
            <a:ext cx="5286375" cy="257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24750" y="2409825"/>
            <a:ext cx="2390775" cy="714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535114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75" dirty="0">
                <a:latin typeface="Arial"/>
                <a:cs typeface="Arial"/>
              </a:rPr>
              <a:t>This </a:t>
            </a:r>
            <a:r>
              <a:rPr sz="1800" spc="-35" dirty="0">
                <a:latin typeface="Arial"/>
                <a:cs typeface="Arial"/>
              </a:rPr>
              <a:t>query </a:t>
            </a:r>
            <a:r>
              <a:rPr sz="1800" spc="-30" dirty="0">
                <a:latin typeface="Arial"/>
                <a:cs typeface="Arial"/>
              </a:rPr>
              <a:t>returns month, </a:t>
            </a:r>
            <a:r>
              <a:rPr sz="1800" spc="-15" dirty="0">
                <a:latin typeface="Arial"/>
                <a:cs typeface="Arial"/>
              </a:rPr>
              <a:t>booster </a:t>
            </a:r>
            <a:r>
              <a:rPr sz="1800" spc="-45" dirty="0">
                <a:latin typeface="Arial"/>
                <a:cs typeface="Arial"/>
              </a:rPr>
              <a:t>version, launch </a:t>
            </a:r>
            <a:r>
              <a:rPr sz="1800" spc="-10" dirty="0">
                <a:latin typeface="Arial"/>
                <a:cs typeface="Arial"/>
              </a:rPr>
              <a:t>site  </a:t>
            </a:r>
            <a:r>
              <a:rPr sz="1800" spc="-55" dirty="0">
                <a:latin typeface="Arial"/>
                <a:cs typeface="Arial"/>
              </a:rPr>
              <a:t>where </a:t>
            </a:r>
            <a:r>
              <a:rPr sz="1800" spc="-5" dirty="0">
                <a:latin typeface="Arial"/>
                <a:cs typeface="Arial"/>
              </a:rPr>
              <a:t>landing </a:t>
            </a:r>
            <a:r>
              <a:rPr sz="1800" spc="-85" dirty="0">
                <a:latin typeface="Arial"/>
                <a:cs typeface="Arial"/>
              </a:rPr>
              <a:t>was </a:t>
            </a:r>
            <a:r>
              <a:rPr sz="1800" spc="-55" dirty="0">
                <a:latin typeface="Arial"/>
                <a:cs typeface="Arial"/>
              </a:rPr>
              <a:t>unsuccessful </a:t>
            </a:r>
            <a:r>
              <a:rPr sz="1800" spc="-45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landing </a:t>
            </a:r>
            <a:r>
              <a:rPr sz="1800" spc="-20" dirty="0">
                <a:latin typeface="Arial"/>
                <a:cs typeface="Arial"/>
              </a:rPr>
              <a:t>date </a:t>
            </a:r>
            <a:r>
              <a:rPr sz="1800" spc="5" dirty="0">
                <a:latin typeface="Arial"/>
                <a:cs typeface="Arial"/>
              </a:rPr>
              <a:t>took  </a:t>
            </a:r>
            <a:r>
              <a:rPr sz="1800" spc="-40" dirty="0">
                <a:latin typeface="Arial"/>
                <a:cs typeface="Arial"/>
              </a:rPr>
              <a:t>place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75" dirty="0">
                <a:latin typeface="Arial"/>
                <a:cs typeface="Arial"/>
              </a:rPr>
              <a:t>2015. </a:t>
            </a:r>
            <a:r>
              <a:rPr sz="1800" spc="-30" dirty="0">
                <a:latin typeface="Arial"/>
                <a:cs typeface="Arial"/>
              </a:rPr>
              <a:t>Substr </a:t>
            </a:r>
            <a:r>
              <a:rPr sz="1800" spc="-10" dirty="0">
                <a:latin typeface="Arial"/>
                <a:cs typeface="Arial"/>
              </a:rPr>
              <a:t>function </a:t>
            </a:r>
            <a:r>
              <a:rPr sz="1800" spc="-55" dirty="0">
                <a:latin typeface="Arial"/>
                <a:cs typeface="Arial"/>
              </a:rPr>
              <a:t>process </a:t>
            </a:r>
            <a:r>
              <a:rPr sz="1800" spc="-20" dirty="0">
                <a:latin typeface="Arial"/>
                <a:cs typeface="Arial"/>
              </a:rPr>
              <a:t>date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15" dirty="0">
                <a:latin typeface="Arial"/>
                <a:cs typeface="Arial"/>
              </a:rPr>
              <a:t>order 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spc="-30" dirty="0">
                <a:latin typeface="Arial"/>
                <a:cs typeface="Arial"/>
              </a:rPr>
              <a:t>take </a:t>
            </a:r>
            <a:r>
              <a:rPr sz="1800" spc="-20" dirty="0">
                <a:latin typeface="Arial"/>
                <a:cs typeface="Arial"/>
              </a:rPr>
              <a:t>month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spc="-75" dirty="0">
                <a:latin typeface="Arial"/>
                <a:cs typeface="Arial"/>
              </a:rPr>
              <a:t>year. </a:t>
            </a:r>
            <a:r>
              <a:rPr sz="1800" spc="-80" dirty="0">
                <a:latin typeface="Arial"/>
                <a:cs typeface="Arial"/>
              </a:rPr>
              <a:t>Substr(DATE, </a:t>
            </a:r>
            <a:r>
              <a:rPr sz="1800" spc="15" dirty="0">
                <a:latin typeface="Arial"/>
                <a:cs typeface="Arial"/>
              </a:rPr>
              <a:t>4, </a:t>
            </a:r>
            <a:r>
              <a:rPr sz="1800" dirty="0">
                <a:latin typeface="Arial"/>
                <a:cs typeface="Arial"/>
              </a:rPr>
              <a:t>2) </a:t>
            </a:r>
            <a:r>
              <a:rPr sz="1800" spc="-60" dirty="0">
                <a:latin typeface="Arial"/>
                <a:cs typeface="Arial"/>
              </a:rPr>
              <a:t>shows  </a:t>
            </a:r>
            <a:r>
              <a:rPr sz="1800" spc="-30" dirty="0">
                <a:latin typeface="Arial"/>
                <a:cs typeface="Arial"/>
              </a:rPr>
              <a:t>month. </a:t>
            </a:r>
            <a:r>
              <a:rPr sz="1800" spc="-70" dirty="0">
                <a:latin typeface="Arial"/>
                <a:cs typeface="Arial"/>
              </a:rPr>
              <a:t>Substr(DATE,7, </a:t>
            </a:r>
            <a:r>
              <a:rPr sz="1800" dirty="0">
                <a:latin typeface="Arial"/>
                <a:cs typeface="Arial"/>
              </a:rPr>
              <a:t>4) </a:t>
            </a:r>
            <a:r>
              <a:rPr sz="1800" spc="-60" dirty="0">
                <a:latin typeface="Arial"/>
                <a:cs typeface="Arial"/>
              </a:rPr>
              <a:t>shows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year.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  </a:t>
            </a:r>
            <a:r>
              <a:rPr sz="2750" spc="-35" dirty="0"/>
              <a:t>Landing </a:t>
            </a:r>
            <a:r>
              <a:rPr sz="2750" spc="-85" dirty="0"/>
              <a:t>Outcomes</a:t>
            </a:r>
            <a:r>
              <a:rPr sz="2750" spc="20" dirty="0"/>
              <a:t> </a:t>
            </a:r>
            <a:r>
              <a:rPr sz="2750" spc="-70" dirty="0"/>
              <a:t>Between</a:t>
            </a:r>
            <a:r>
              <a:rPr sz="2750" spc="20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Arial"/>
                <a:cs typeface="Arial"/>
              </a:rPr>
              <a:t>SQL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1525" y="2495550"/>
            <a:ext cx="5591175" cy="50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00975" y="2324100"/>
            <a:ext cx="2743200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75" dirty="0">
                <a:latin typeface="Arial"/>
                <a:cs typeface="Arial"/>
              </a:rPr>
              <a:t>This </a:t>
            </a:r>
            <a:r>
              <a:rPr sz="1800" spc="-35" dirty="0">
                <a:latin typeface="Arial"/>
                <a:cs typeface="Arial"/>
              </a:rPr>
              <a:t>query </a:t>
            </a:r>
            <a:r>
              <a:rPr sz="1800" spc="-30" dirty="0">
                <a:latin typeface="Arial"/>
                <a:cs typeface="Arial"/>
              </a:rPr>
              <a:t>returns </a:t>
            </a:r>
            <a:r>
              <a:rPr sz="1800" spc="-5" dirty="0">
                <a:latin typeface="Arial"/>
                <a:cs typeface="Arial"/>
              </a:rPr>
              <a:t>landing </a:t>
            </a:r>
            <a:r>
              <a:rPr sz="1800" spc="-45" dirty="0">
                <a:latin typeface="Arial"/>
                <a:cs typeface="Arial"/>
              </a:rPr>
              <a:t>outcomes and </a:t>
            </a:r>
            <a:r>
              <a:rPr sz="1800" spc="5" dirty="0">
                <a:latin typeface="Arial"/>
                <a:cs typeface="Arial"/>
              </a:rPr>
              <a:t>their  </a:t>
            </a:r>
            <a:r>
              <a:rPr sz="1800" spc="-20" dirty="0">
                <a:latin typeface="Arial"/>
                <a:cs typeface="Arial"/>
              </a:rPr>
              <a:t>count	</a:t>
            </a:r>
            <a:r>
              <a:rPr sz="1800" spc="-55" dirty="0">
                <a:latin typeface="Arial"/>
                <a:cs typeface="Arial"/>
              </a:rPr>
              <a:t>where </a:t>
            </a:r>
            <a:r>
              <a:rPr sz="1800" spc="-35" dirty="0">
                <a:latin typeface="Arial"/>
                <a:cs typeface="Arial"/>
              </a:rPr>
              <a:t>mission </a:t>
            </a:r>
            <a:r>
              <a:rPr sz="1800" spc="-85" dirty="0">
                <a:latin typeface="Arial"/>
                <a:cs typeface="Arial"/>
              </a:rPr>
              <a:t>was </a:t>
            </a:r>
            <a:r>
              <a:rPr sz="1800" spc="-60" dirty="0">
                <a:latin typeface="Arial"/>
                <a:cs typeface="Arial"/>
              </a:rPr>
              <a:t>successful </a:t>
            </a:r>
            <a:r>
              <a:rPr sz="1800" spc="-45" dirty="0">
                <a:latin typeface="Arial"/>
                <a:cs typeface="Arial"/>
              </a:rPr>
              <a:t>and </a:t>
            </a:r>
            <a:r>
              <a:rPr sz="1800" spc="-20" dirty="0">
                <a:latin typeface="Arial"/>
                <a:cs typeface="Arial"/>
              </a:rPr>
              <a:t>date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-35" dirty="0">
                <a:latin typeface="Arial"/>
                <a:cs typeface="Arial"/>
              </a:rPr>
              <a:t>between </a:t>
            </a:r>
            <a:r>
              <a:rPr sz="1800" spc="114" dirty="0">
                <a:latin typeface="Arial"/>
                <a:cs typeface="Arial"/>
              </a:rPr>
              <a:t>04/06/2010 </a:t>
            </a:r>
            <a:r>
              <a:rPr sz="1800" spc="-45" dirty="0">
                <a:latin typeface="Arial"/>
                <a:cs typeface="Arial"/>
              </a:rPr>
              <a:t>and </a:t>
            </a:r>
            <a:r>
              <a:rPr sz="1800" spc="100" dirty="0">
                <a:latin typeface="Arial"/>
                <a:cs typeface="Arial"/>
              </a:rPr>
              <a:t>20/03/2017. </a:t>
            </a: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-210" dirty="0">
                <a:latin typeface="Arial"/>
                <a:cs typeface="Arial"/>
              </a:rPr>
              <a:t>GROUP  </a:t>
            </a:r>
            <a:r>
              <a:rPr sz="1800" spc="-135" dirty="0">
                <a:latin typeface="Arial"/>
                <a:cs typeface="Arial"/>
              </a:rPr>
              <a:t>BY </a:t>
            </a:r>
            <a:r>
              <a:rPr sz="1800" spc="-60" dirty="0">
                <a:latin typeface="Arial"/>
                <a:cs typeface="Arial"/>
              </a:rPr>
              <a:t>clause </a:t>
            </a:r>
            <a:r>
              <a:rPr sz="1800" spc="-15" dirty="0">
                <a:latin typeface="Arial"/>
                <a:cs typeface="Arial"/>
              </a:rPr>
              <a:t>groups </a:t>
            </a:r>
            <a:r>
              <a:rPr sz="1800" spc="-30" dirty="0">
                <a:latin typeface="Arial"/>
                <a:cs typeface="Arial"/>
              </a:rPr>
              <a:t>results </a:t>
            </a:r>
            <a:r>
              <a:rPr sz="1800" spc="-20" dirty="0">
                <a:latin typeface="Arial"/>
                <a:cs typeface="Arial"/>
              </a:rPr>
              <a:t>by </a:t>
            </a:r>
            <a:r>
              <a:rPr sz="1800" spc="-5" dirty="0">
                <a:latin typeface="Arial"/>
                <a:cs typeface="Arial"/>
              </a:rPr>
              <a:t>landing </a:t>
            </a:r>
            <a:r>
              <a:rPr sz="1800" spc="-35" dirty="0">
                <a:latin typeface="Arial"/>
                <a:cs typeface="Arial"/>
              </a:rPr>
              <a:t>outcome </a:t>
            </a:r>
            <a:r>
              <a:rPr sz="1800" spc="-45" dirty="0">
                <a:latin typeface="Arial"/>
                <a:cs typeface="Arial"/>
              </a:rPr>
              <a:t>and  </a:t>
            </a:r>
            <a:r>
              <a:rPr sz="1800" spc="-185" dirty="0">
                <a:latin typeface="Arial"/>
                <a:cs typeface="Arial"/>
              </a:rPr>
              <a:t>ORDER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35" dirty="0">
                <a:latin typeface="Arial"/>
                <a:cs typeface="Arial"/>
              </a:rPr>
              <a:t>BY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COUNT	</a:t>
            </a:r>
            <a:r>
              <a:rPr sz="1800" spc="-185" dirty="0">
                <a:latin typeface="Arial"/>
                <a:cs typeface="Arial"/>
              </a:rPr>
              <a:t>DESC </a:t>
            </a:r>
            <a:r>
              <a:rPr sz="1800" spc="-60" dirty="0">
                <a:latin typeface="Arial"/>
                <a:cs typeface="Arial"/>
              </a:rPr>
              <a:t>shows </a:t>
            </a:r>
            <a:r>
              <a:rPr sz="1800" spc="-30" dirty="0">
                <a:latin typeface="Arial"/>
                <a:cs typeface="Arial"/>
              </a:rPr>
              <a:t>results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decreasing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00"/>
              </a:lnSpc>
            </a:pPr>
            <a:r>
              <a:rPr sz="1800" spc="-30" dirty="0">
                <a:latin typeface="Arial"/>
                <a:cs typeface="Arial"/>
              </a:rPr>
              <a:t>order.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Arial"/>
                <a:cs typeface="Arial"/>
              </a:rPr>
              <a:t>35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located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coast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of the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United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States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3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Folium </a:t>
            </a:r>
            <a:r>
              <a:rPr spc="-130" dirty="0"/>
              <a:t>map </a:t>
            </a:r>
            <a:r>
              <a:rPr spc="-190" dirty="0"/>
              <a:t>– </a:t>
            </a:r>
            <a:r>
              <a:rPr spc="-100" dirty="0"/>
              <a:t>Ground</a:t>
            </a:r>
            <a:r>
              <a:rPr spc="-65" dirty="0"/>
              <a:t> </a:t>
            </a:r>
            <a:r>
              <a:rPr spc="-40" dirty="0"/>
              <a:t>stations</a:t>
            </a:r>
          </a:p>
        </p:txBody>
      </p:sp>
      <p:sp>
        <p:nvSpPr>
          <p:cNvPr id="5" name="object 5"/>
          <p:cNvSpPr/>
          <p:nvPr/>
        </p:nvSpPr>
        <p:spPr>
          <a:xfrm>
            <a:off x="2276475" y="1381125"/>
            <a:ext cx="7058025" cy="4210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Arial"/>
                <a:cs typeface="Arial"/>
              </a:rPr>
              <a:t>36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5" dirty="0">
                <a:solidFill>
                  <a:srgbClr val="00AF50"/>
                </a:solidFill>
                <a:latin typeface="Arial"/>
                <a:cs typeface="Arial"/>
              </a:rPr>
              <a:t>Green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marker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represents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launches. </a:t>
            </a:r>
            <a:r>
              <a:rPr sz="1800" spc="-114" dirty="0">
                <a:solidFill>
                  <a:srgbClr val="FF0000"/>
                </a:solidFill>
                <a:latin typeface="Arial"/>
                <a:cs typeface="Arial"/>
              </a:rPr>
              <a:t>Red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marker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represents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unsuccessful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launches. </a:t>
            </a:r>
            <a:r>
              <a:rPr sz="1800" spc="-155" dirty="0">
                <a:solidFill>
                  <a:srgbClr val="292929"/>
                </a:solidFill>
                <a:latin typeface="Arial"/>
                <a:cs typeface="Arial"/>
              </a:rPr>
              <a:t>We 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1800" spc="-215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higher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61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Folium </a:t>
            </a:r>
            <a:r>
              <a:rPr spc="-130" dirty="0"/>
              <a:t>map </a:t>
            </a:r>
            <a:r>
              <a:rPr spc="-190" dirty="0"/>
              <a:t>– </a:t>
            </a:r>
            <a:r>
              <a:rPr spc="-70" dirty="0"/>
              <a:t>Color </a:t>
            </a:r>
            <a:r>
              <a:rPr spc="-75" dirty="0"/>
              <a:t>Labeled</a:t>
            </a:r>
            <a:r>
              <a:rPr spc="85" dirty="0"/>
              <a:t> </a:t>
            </a:r>
            <a:r>
              <a:rPr spc="-10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sp>
          <p:nvSpPr>
            <p:cNvPr id="6" name="object 6"/>
            <p:cNvSpPr/>
            <p:nvPr/>
          </p:nvSpPr>
          <p:spPr>
            <a:xfrm>
              <a:off x="828675" y="1381125"/>
              <a:ext cx="2743200" cy="2762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71875" y="2762250"/>
              <a:ext cx="2686050" cy="26003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00775" y="1390650"/>
              <a:ext cx="2857500" cy="2133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58275" y="2762250"/>
              <a:ext cx="2743200" cy="2400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Arial"/>
                <a:cs typeface="Arial"/>
              </a:rPr>
              <a:t>37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4560">
              <a:lnSpc>
                <a:spcPct val="104400"/>
              </a:lnSpc>
              <a:spcBef>
                <a:spcPts val="5"/>
              </a:spcBef>
            </a:pP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CCAFS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SLC-40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close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proximity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railways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?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Yes 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CCAFS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SLC-40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close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proximity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highways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?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Yes 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CCAFS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SLC-40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close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proximity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coastline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Do </a:t>
            </a: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CCAFS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SLC-40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keeps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certain distance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away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cities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10310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45" dirty="0"/>
              <a:t>Folium </a:t>
            </a:r>
            <a:r>
              <a:rPr sz="2750" spc="-85" dirty="0"/>
              <a:t>Map </a:t>
            </a:r>
            <a:r>
              <a:rPr sz="2750" spc="-140" dirty="0"/>
              <a:t>– </a:t>
            </a:r>
            <a:r>
              <a:rPr sz="2750" spc="-85" dirty="0"/>
              <a:t>Distances </a:t>
            </a:r>
            <a:r>
              <a:rPr sz="2750" spc="-40" dirty="0"/>
              <a:t>between </a:t>
            </a:r>
            <a:r>
              <a:rPr sz="2750" spc="-270" dirty="0"/>
              <a:t>CCAFS </a:t>
            </a:r>
            <a:r>
              <a:rPr sz="2750" spc="-85" dirty="0"/>
              <a:t>SLC-40 </a:t>
            </a:r>
            <a:r>
              <a:rPr sz="2750" spc="-60" dirty="0"/>
              <a:t>and </a:t>
            </a:r>
            <a:r>
              <a:rPr sz="2750" spc="10" dirty="0"/>
              <a:t>its</a:t>
            </a:r>
            <a:r>
              <a:rPr sz="2750" spc="645" dirty="0"/>
              <a:t> </a:t>
            </a:r>
            <a:r>
              <a:rPr sz="2750" spc="-10" dirty="0"/>
              <a:t>proximities</a:t>
            </a:r>
            <a:endParaRPr sz="2750"/>
          </a:p>
        </p:txBody>
      </p:sp>
      <p:sp>
        <p:nvSpPr>
          <p:cNvPr id="5" name="object 5"/>
          <p:cNvSpPr/>
          <p:nvPr/>
        </p:nvSpPr>
        <p:spPr>
          <a:xfrm>
            <a:off x="771525" y="1714500"/>
            <a:ext cx="4562475" cy="1009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525" y="3067050"/>
            <a:ext cx="4562475" cy="129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9275" y="1466850"/>
            <a:ext cx="2562225" cy="3209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67725" y="1990725"/>
            <a:ext cx="3419475" cy="1733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1800" spc="-215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best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97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Dashboard </a:t>
            </a:r>
            <a:r>
              <a:rPr spc="-190" dirty="0"/>
              <a:t>– </a:t>
            </a:r>
            <a:r>
              <a:rPr spc="-70" dirty="0"/>
              <a:t>Total </a:t>
            </a:r>
            <a:r>
              <a:rPr spc="-210" dirty="0"/>
              <a:t>success </a:t>
            </a:r>
            <a:r>
              <a:rPr spc="-40" dirty="0"/>
              <a:t>by</a:t>
            </a:r>
            <a:r>
              <a:rPr spc="470" dirty="0"/>
              <a:t> </a:t>
            </a:r>
            <a:r>
              <a:rPr spc="-10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628650" y="1828800"/>
            <a:ext cx="1093470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Arial"/>
                <a:cs typeface="Arial"/>
              </a:rPr>
              <a:t>4</a:t>
            </a:fld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70185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35" dirty="0">
                <a:solidFill>
                  <a:srgbClr val="292929"/>
                </a:solidFill>
                <a:latin typeface="Arial"/>
                <a:cs typeface="Arial"/>
              </a:rPr>
              <a:t>Project </a:t>
            </a: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background </a:t>
            </a:r>
            <a:r>
              <a:rPr sz="2150" spc="-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1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Arial"/>
                <a:cs typeface="Arial"/>
              </a:rPr>
              <a:t>context</a:t>
            </a:r>
            <a:endParaRPr sz="2150">
              <a:latin typeface="Arial"/>
              <a:cs typeface="Arial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aim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project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stage 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will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successfully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land. </a:t>
            </a:r>
            <a:r>
              <a:rPr sz="1800" spc="-10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says 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its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website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rocket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1800" spc="105" dirty="0">
                <a:solidFill>
                  <a:srgbClr val="292929"/>
                </a:solidFill>
                <a:latin typeface="Arial"/>
                <a:cs typeface="Arial"/>
              </a:rPr>
              <a:t>62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million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dollars.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Other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providers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upward 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105" dirty="0">
                <a:solidFill>
                  <a:srgbClr val="292929"/>
                </a:solidFill>
                <a:latin typeface="Arial"/>
                <a:cs typeface="Arial"/>
              </a:rPr>
              <a:t>165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million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dollars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each.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price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difference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explained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fact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reuse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stage.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determining 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stage 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land,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launch.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This 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information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interesting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another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company 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if </a:t>
            </a:r>
            <a:r>
              <a:rPr sz="1800" spc="65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wants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compete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rocket 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launch.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55" dirty="0">
                <a:solidFill>
                  <a:srgbClr val="292929"/>
                </a:solidFill>
                <a:latin typeface="Arial"/>
                <a:cs typeface="Arial"/>
              </a:rPr>
              <a:t>Problems </a:t>
            </a:r>
            <a:r>
              <a:rPr sz="2150" spc="-50" dirty="0">
                <a:solidFill>
                  <a:srgbClr val="292929"/>
                </a:solidFill>
                <a:latin typeface="Arial"/>
                <a:cs typeface="Arial"/>
              </a:rPr>
              <a:t>you </a:t>
            </a:r>
            <a:r>
              <a:rPr sz="2150" spc="-45" dirty="0">
                <a:solidFill>
                  <a:srgbClr val="292929"/>
                </a:solidFill>
                <a:latin typeface="Arial"/>
                <a:cs typeface="Arial"/>
              </a:rPr>
              <a:t>want </a:t>
            </a:r>
            <a:r>
              <a:rPr sz="215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150" spc="-5" dirty="0">
                <a:solidFill>
                  <a:srgbClr val="292929"/>
                </a:solidFill>
                <a:latin typeface="Arial"/>
                <a:cs typeface="Arial"/>
              </a:rPr>
              <a:t>find</a:t>
            </a:r>
            <a:r>
              <a:rPr sz="2150" spc="2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Arial"/>
                <a:cs typeface="Arial"/>
              </a:rPr>
              <a:t>answers</a:t>
            </a:r>
            <a:endParaRPr sz="215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What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main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characteristics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failed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-3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What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effects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relationship of the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rocket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variables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19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What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conditions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will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allow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achieve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best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1800" spc="-215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achieved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65" dirty="0">
                <a:solidFill>
                  <a:srgbClr val="292929"/>
                </a:solidFill>
                <a:latin typeface="Arial"/>
                <a:cs typeface="Arial"/>
              </a:rPr>
              <a:t>76.9%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while 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getting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65" dirty="0">
                <a:solidFill>
                  <a:srgbClr val="292929"/>
                </a:solidFill>
                <a:latin typeface="Arial"/>
                <a:cs typeface="Arial"/>
              </a:rPr>
              <a:t>23.1%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failure</a:t>
            </a:r>
            <a:r>
              <a:rPr sz="1800" spc="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62279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70" dirty="0"/>
              <a:t>Dashboard </a:t>
            </a:r>
            <a:r>
              <a:rPr sz="3050" spc="-160" dirty="0"/>
              <a:t>– </a:t>
            </a:r>
            <a:r>
              <a:rPr sz="3050" spc="-55" dirty="0"/>
              <a:t>Total </a:t>
            </a:r>
            <a:r>
              <a:rPr sz="3050" spc="-155" dirty="0"/>
              <a:t>success </a:t>
            </a:r>
            <a:r>
              <a:rPr sz="3050" spc="-100" dirty="0"/>
              <a:t>launches </a:t>
            </a:r>
            <a:r>
              <a:rPr sz="3050" spc="35" dirty="0"/>
              <a:t>for </a:t>
            </a:r>
            <a:r>
              <a:rPr sz="3050" spc="-90" dirty="0"/>
              <a:t>Site </a:t>
            </a:r>
            <a:r>
              <a:rPr sz="3050" spc="-350" dirty="0"/>
              <a:t>KSC </a:t>
            </a:r>
            <a:r>
              <a:rPr sz="3050" spc="-25" dirty="0"/>
              <a:t>LC-39A</a:t>
            </a:r>
            <a:endParaRPr sz="3050"/>
          </a:p>
        </p:txBody>
      </p:sp>
      <p:sp>
        <p:nvSpPr>
          <p:cNvPr id="4" name="object 4"/>
          <p:cNvSpPr/>
          <p:nvPr/>
        </p:nvSpPr>
        <p:spPr>
          <a:xfrm>
            <a:off x="771525" y="1790700"/>
            <a:ext cx="10829925" cy="2714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40</a:t>
            </a:fld>
            <a:endParaRPr spc="9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Low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weighted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better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than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heavy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weighted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608266"/>
            <a:ext cx="9163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40" dirty="0"/>
              <a:t>Dashboard </a:t>
            </a:r>
            <a:r>
              <a:rPr sz="1850" spc="-95" dirty="0"/>
              <a:t>– </a:t>
            </a:r>
            <a:r>
              <a:rPr sz="1850" spc="-70" dirty="0"/>
              <a:t>Payload </a:t>
            </a:r>
            <a:r>
              <a:rPr sz="1850" spc="-100" dirty="0"/>
              <a:t>mass </a:t>
            </a:r>
            <a:r>
              <a:rPr sz="1850" spc="-70" dirty="0"/>
              <a:t>vs </a:t>
            </a:r>
            <a:r>
              <a:rPr sz="1850" spc="-55" dirty="0"/>
              <a:t>Outcome </a:t>
            </a:r>
            <a:r>
              <a:rPr sz="1850" spc="15" dirty="0"/>
              <a:t>for </a:t>
            </a:r>
            <a:r>
              <a:rPr sz="1850" spc="-20" dirty="0"/>
              <a:t>all </a:t>
            </a:r>
            <a:r>
              <a:rPr sz="1850" spc="-30" dirty="0"/>
              <a:t>sites </a:t>
            </a:r>
            <a:r>
              <a:rPr sz="1850" spc="5" dirty="0"/>
              <a:t>with </a:t>
            </a:r>
            <a:r>
              <a:rPr sz="1850" dirty="0"/>
              <a:t>different </a:t>
            </a:r>
            <a:r>
              <a:rPr sz="1850" spc="-40" dirty="0"/>
              <a:t>payload </a:t>
            </a:r>
            <a:r>
              <a:rPr sz="1850" spc="-100" dirty="0"/>
              <a:t>mass</a:t>
            </a:r>
            <a:r>
              <a:rPr sz="1850" spc="85" dirty="0"/>
              <a:t> </a:t>
            </a:r>
            <a:r>
              <a:rPr sz="1850" spc="-30" dirty="0"/>
              <a:t>selected</a:t>
            </a:r>
            <a:endParaRPr sz="1850"/>
          </a:p>
        </p:txBody>
      </p:sp>
      <p:sp>
        <p:nvSpPr>
          <p:cNvPr id="4" name="object 4"/>
          <p:cNvSpPr/>
          <p:nvPr/>
        </p:nvSpPr>
        <p:spPr>
          <a:xfrm>
            <a:off x="1152525" y="1419225"/>
            <a:ext cx="9648825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2525" y="3524250"/>
            <a:ext cx="9648825" cy="1866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Low </a:t>
            </a:r>
            <a:r>
              <a:rPr sz="1800" b="1" spc="-10" dirty="0">
                <a:latin typeface="Carlito"/>
                <a:cs typeface="Carlito"/>
              </a:rPr>
              <a:t>weighted </a:t>
            </a:r>
            <a:r>
              <a:rPr sz="1800" b="1" dirty="0">
                <a:latin typeface="Carlito"/>
                <a:cs typeface="Carlito"/>
              </a:rPr>
              <a:t>payload </a:t>
            </a:r>
            <a:r>
              <a:rPr sz="1800" b="1" spc="-20" dirty="0">
                <a:latin typeface="Carlito"/>
                <a:cs typeface="Carlito"/>
              </a:rPr>
              <a:t>(0 </a:t>
            </a:r>
            <a:r>
              <a:rPr sz="1800" b="1" dirty="0">
                <a:latin typeface="Carlito"/>
                <a:cs typeface="Carlito"/>
              </a:rPr>
              <a:t>– </a:t>
            </a:r>
            <a:r>
              <a:rPr sz="1800" b="1" spc="-10" dirty="0">
                <a:latin typeface="Carlito"/>
                <a:cs typeface="Carlito"/>
              </a:rPr>
              <a:t>5000</a:t>
            </a:r>
            <a:r>
              <a:rPr sz="1800" b="1" spc="-6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kg)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41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rlito"/>
                <a:cs typeface="Carlito"/>
              </a:rPr>
              <a:t>Heavy weighted </a:t>
            </a:r>
            <a:r>
              <a:rPr sz="1800" b="1" dirty="0">
                <a:latin typeface="Carlito"/>
                <a:cs typeface="Carlito"/>
              </a:rPr>
              <a:t>payload </a:t>
            </a:r>
            <a:r>
              <a:rPr sz="1800" b="1" spc="-15" dirty="0">
                <a:latin typeface="Carlito"/>
                <a:cs typeface="Carlito"/>
              </a:rPr>
              <a:t>(5000 </a:t>
            </a:r>
            <a:r>
              <a:rPr sz="1800" b="1" dirty="0">
                <a:latin typeface="Carlito"/>
                <a:cs typeface="Carlito"/>
              </a:rPr>
              <a:t>– </a:t>
            </a:r>
            <a:r>
              <a:rPr sz="1800" b="1" spc="-15" dirty="0">
                <a:latin typeface="Carlito"/>
                <a:cs typeface="Carlito"/>
              </a:rPr>
              <a:t>10000</a:t>
            </a:r>
            <a:r>
              <a:rPr sz="1800" b="1" spc="6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kg)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Classification</a:t>
            </a:r>
            <a:r>
              <a:rPr spc="140" dirty="0"/>
              <a:t> </a:t>
            </a:r>
            <a:r>
              <a:rPr spc="-155" dirty="0"/>
              <a:t>Accuracy</a:t>
            </a:r>
          </a:p>
        </p:txBody>
      </p:sp>
      <p:sp>
        <p:nvSpPr>
          <p:cNvPr id="3" name="object 3"/>
          <p:cNvSpPr/>
          <p:nvPr/>
        </p:nvSpPr>
        <p:spPr>
          <a:xfrm>
            <a:off x="7505700" y="1685925"/>
            <a:ext cx="3867150" cy="2952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525" y="2667000"/>
            <a:ext cx="2343150" cy="1238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0425" y="1685925"/>
            <a:ext cx="3895725" cy="2952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525" y="5791200"/>
            <a:ext cx="9315450" cy="323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test,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all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methods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performed similar. </a:t>
            </a:r>
            <a:r>
              <a:rPr sz="1800" spc="-155" dirty="0">
                <a:latin typeface="Arial"/>
                <a:cs typeface="Arial"/>
              </a:rPr>
              <a:t>We </a:t>
            </a:r>
            <a:r>
              <a:rPr sz="1800" spc="-15" dirty="0">
                <a:latin typeface="Arial"/>
                <a:cs typeface="Arial"/>
              </a:rPr>
              <a:t>could </a:t>
            </a:r>
            <a:r>
              <a:rPr sz="1800" spc="5" dirty="0">
                <a:latin typeface="Arial"/>
                <a:cs typeface="Arial"/>
              </a:rPr>
              <a:t>get </a:t>
            </a:r>
            <a:r>
              <a:rPr sz="1800" spc="-55" dirty="0">
                <a:latin typeface="Arial"/>
                <a:cs typeface="Arial"/>
              </a:rPr>
              <a:t>more </a:t>
            </a:r>
            <a:r>
              <a:rPr sz="1800" spc="-5" dirty="0">
                <a:latin typeface="Arial"/>
                <a:cs typeface="Arial"/>
              </a:rPr>
              <a:t>test </a:t>
            </a:r>
            <a:r>
              <a:rPr sz="1800" spc="-25" dirty="0">
                <a:latin typeface="Arial"/>
                <a:cs typeface="Arial"/>
              </a:rPr>
              <a:t>data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spc="-25" dirty="0">
                <a:latin typeface="Arial"/>
                <a:cs typeface="Arial"/>
              </a:rPr>
              <a:t>decide </a:t>
            </a:r>
            <a:r>
              <a:rPr sz="1800" spc="-35" dirty="0">
                <a:latin typeface="Arial"/>
                <a:cs typeface="Arial"/>
              </a:rPr>
              <a:t>between  </a:t>
            </a:r>
            <a:r>
              <a:rPr sz="1800" spc="-40" dirty="0">
                <a:latin typeface="Arial"/>
                <a:cs typeface="Arial"/>
              </a:rPr>
              <a:t>them. </a:t>
            </a:r>
            <a:r>
              <a:rPr sz="1800" spc="-10" dirty="0">
                <a:latin typeface="Arial"/>
                <a:cs typeface="Arial"/>
              </a:rPr>
              <a:t>But </a:t>
            </a:r>
            <a:r>
              <a:rPr sz="1800" spc="25" dirty="0">
                <a:latin typeface="Arial"/>
                <a:cs typeface="Arial"/>
              </a:rPr>
              <a:t>i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f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really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need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choose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one 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right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now,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would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take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decision</a:t>
            </a:r>
            <a:r>
              <a:rPr sz="1800" spc="3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tree.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-85" dirty="0">
                <a:latin typeface="Arial"/>
                <a:cs typeface="Arial"/>
              </a:rPr>
              <a:t>Decision </a:t>
            </a:r>
            <a:r>
              <a:rPr sz="1400" b="1" spc="-35" dirty="0">
                <a:latin typeface="Arial"/>
                <a:cs typeface="Arial"/>
              </a:rPr>
              <a:t>tree </a:t>
            </a:r>
            <a:r>
              <a:rPr sz="1400" b="1" spc="-65" dirty="0">
                <a:latin typeface="Arial"/>
                <a:cs typeface="Arial"/>
              </a:rPr>
              <a:t>best</a:t>
            </a:r>
            <a:r>
              <a:rPr sz="1400" b="1" spc="-220" dirty="0">
                <a:latin typeface="Arial"/>
                <a:cs typeface="Arial"/>
              </a:rPr>
              <a:t> </a:t>
            </a:r>
            <a:r>
              <a:rPr sz="1400" b="1" spc="-80" dirty="0">
                <a:latin typeface="Arial"/>
                <a:cs typeface="Arial"/>
              </a:rPr>
              <a:t>parameters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229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spc="-105" dirty="0">
                <a:latin typeface="Arial"/>
                <a:cs typeface="Arial"/>
              </a:rPr>
              <a:t>As </a:t>
            </a:r>
            <a:r>
              <a:rPr sz="2150" spc="-35" dirty="0">
                <a:latin typeface="Arial"/>
                <a:cs typeface="Arial"/>
              </a:rPr>
              <a:t>the </a:t>
            </a:r>
            <a:r>
              <a:rPr sz="2150" dirty="0">
                <a:latin typeface="Arial"/>
                <a:cs typeface="Arial"/>
              </a:rPr>
              <a:t>test </a:t>
            </a:r>
            <a:r>
              <a:rPr sz="2150" spc="-95" dirty="0">
                <a:latin typeface="Arial"/>
                <a:cs typeface="Arial"/>
              </a:rPr>
              <a:t>accuracy </a:t>
            </a:r>
            <a:r>
              <a:rPr sz="2150" spc="-75" dirty="0">
                <a:latin typeface="Arial"/>
                <a:cs typeface="Arial"/>
              </a:rPr>
              <a:t>are </a:t>
            </a:r>
            <a:r>
              <a:rPr sz="2150" spc="-20" dirty="0">
                <a:latin typeface="Arial"/>
                <a:cs typeface="Arial"/>
              </a:rPr>
              <a:t>all </a:t>
            </a:r>
            <a:r>
              <a:rPr sz="2150" spc="-60" dirty="0">
                <a:latin typeface="Arial"/>
                <a:cs typeface="Arial"/>
              </a:rPr>
              <a:t>equal,  </a:t>
            </a:r>
            <a:r>
              <a:rPr sz="2150" spc="-35" dirty="0">
                <a:latin typeface="Arial"/>
                <a:cs typeface="Arial"/>
              </a:rPr>
              <a:t>the </a:t>
            </a:r>
            <a:r>
              <a:rPr sz="2150" spc="-40" dirty="0">
                <a:latin typeface="Arial"/>
                <a:cs typeface="Arial"/>
              </a:rPr>
              <a:t>confusion </a:t>
            </a:r>
            <a:r>
              <a:rPr sz="2150" spc="-50" dirty="0">
                <a:latin typeface="Arial"/>
                <a:cs typeface="Arial"/>
              </a:rPr>
              <a:t>matrices </a:t>
            </a:r>
            <a:r>
              <a:rPr sz="2150" spc="-80" dirty="0">
                <a:latin typeface="Arial"/>
                <a:cs typeface="Arial"/>
              </a:rPr>
              <a:t>are </a:t>
            </a:r>
            <a:r>
              <a:rPr sz="2150" spc="-55" dirty="0">
                <a:latin typeface="Arial"/>
                <a:cs typeface="Arial"/>
              </a:rPr>
              <a:t>also  </a:t>
            </a:r>
            <a:r>
              <a:rPr sz="2150" spc="-30" dirty="0">
                <a:latin typeface="Arial"/>
                <a:cs typeface="Arial"/>
              </a:rPr>
              <a:t>identical.	</a:t>
            </a:r>
            <a:r>
              <a:rPr sz="2150" spc="-125" dirty="0">
                <a:latin typeface="Arial"/>
                <a:cs typeface="Arial"/>
              </a:rPr>
              <a:t>The </a:t>
            </a:r>
            <a:r>
              <a:rPr sz="2150" spc="-55" dirty="0">
                <a:latin typeface="Arial"/>
                <a:cs typeface="Arial"/>
              </a:rPr>
              <a:t>main </a:t>
            </a:r>
            <a:r>
              <a:rPr sz="2150" spc="-15" dirty="0">
                <a:latin typeface="Arial"/>
                <a:cs typeface="Arial"/>
              </a:rPr>
              <a:t>problem </a:t>
            </a:r>
            <a:r>
              <a:rPr sz="2150" spc="5" dirty="0">
                <a:latin typeface="Arial"/>
                <a:cs typeface="Arial"/>
              </a:rPr>
              <a:t>of  </a:t>
            </a:r>
            <a:r>
              <a:rPr sz="2150" spc="-60" dirty="0">
                <a:latin typeface="Arial"/>
                <a:cs typeface="Arial"/>
              </a:rPr>
              <a:t>these </a:t>
            </a:r>
            <a:r>
              <a:rPr sz="2150" spc="-40" dirty="0">
                <a:latin typeface="Arial"/>
                <a:cs typeface="Arial"/>
              </a:rPr>
              <a:t>models </a:t>
            </a:r>
            <a:r>
              <a:rPr sz="2150" spc="-80" dirty="0">
                <a:latin typeface="Arial"/>
                <a:cs typeface="Arial"/>
              </a:rPr>
              <a:t>are </a:t>
            </a:r>
            <a:r>
              <a:rPr sz="2150" spc="-65" dirty="0">
                <a:latin typeface="Arial"/>
                <a:cs typeface="Arial"/>
              </a:rPr>
              <a:t>false</a:t>
            </a:r>
            <a:r>
              <a:rPr sz="2150" spc="80" dirty="0">
                <a:latin typeface="Arial"/>
                <a:cs typeface="Arial"/>
              </a:rPr>
              <a:t> </a:t>
            </a:r>
            <a:r>
              <a:rPr sz="2150" spc="-30" dirty="0">
                <a:latin typeface="Arial"/>
                <a:cs typeface="Arial"/>
              </a:rPr>
              <a:t>positives.</a:t>
            </a:r>
            <a:endParaRPr sz="2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Confusion</a:t>
            </a:r>
            <a:r>
              <a:rPr spc="130" dirty="0"/>
              <a:t> </a:t>
            </a:r>
            <a:r>
              <a:rPr spc="-50" dirty="0"/>
              <a:t>Matrix</a:t>
            </a:r>
          </a:p>
        </p:txBody>
      </p:sp>
      <p:sp>
        <p:nvSpPr>
          <p:cNvPr id="4" name="object 4"/>
          <p:cNvSpPr/>
          <p:nvPr/>
        </p:nvSpPr>
        <p:spPr>
          <a:xfrm>
            <a:off x="7639050" y="4114800"/>
            <a:ext cx="2743200" cy="1543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3925" y="1752600"/>
            <a:ext cx="2590800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Logistic</a:t>
            </a:r>
            <a:r>
              <a:rPr sz="1800" b="1" spc="-85" dirty="0">
                <a:latin typeface="Carlito"/>
                <a:cs typeface="Carlito"/>
              </a:rPr>
              <a:t> </a:t>
            </a:r>
            <a:r>
              <a:rPr sz="1800" b="1" spc="5" dirty="0">
                <a:latin typeface="Carlito"/>
                <a:cs typeface="Carlito"/>
              </a:rPr>
              <a:t>regression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57675" y="1752600"/>
            <a:ext cx="2590800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3925" y="3867150"/>
            <a:ext cx="2590800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7675" y="3867150"/>
            <a:ext cx="2590800" cy="2000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Carlito"/>
                <a:cs typeface="Carlito"/>
              </a:rPr>
              <a:t>k</a:t>
            </a:r>
            <a:r>
              <a:rPr sz="1800" b="1" spc="10" dirty="0">
                <a:latin typeface="Carlito"/>
                <a:cs typeface="Carlito"/>
              </a:rPr>
              <a:t>N</a:t>
            </a:r>
            <a:r>
              <a:rPr sz="1800" b="1" dirty="0">
                <a:latin typeface="Carlito"/>
                <a:cs typeface="Carlito"/>
              </a:rPr>
              <a:t>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/>
                <a:cs typeface="Carlito"/>
              </a:rPr>
              <a:t>Decision</a:t>
            </a:r>
            <a:r>
              <a:rPr sz="1800" b="1" spc="-140" dirty="0">
                <a:latin typeface="Carlito"/>
                <a:cs typeface="Carlito"/>
              </a:rPr>
              <a:t> </a:t>
            </a:r>
            <a:r>
              <a:rPr sz="1800" b="1" spc="-15" dirty="0">
                <a:latin typeface="Carlito"/>
                <a:cs typeface="Carlito"/>
              </a:rPr>
              <a:t>Tree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rlito"/>
                <a:cs typeface="Carlito"/>
              </a:rPr>
              <a:t>S</a:t>
            </a:r>
            <a:r>
              <a:rPr sz="1800" b="1" spc="-15" dirty="0">
                <a:latin typeface="Carlito"/>
                <a:cs typeface="Carlito"/>
              </a:rPr>
              <a:t>V</a:t>
            </a:r>
            <a:r>
              <a:rPr sz="1800" b="1" dirty="0">
                <a:latin typeface="Carlito"/>
                <a:cs typeface="Carlito"/>
              </a:rPr>
              <a:t>M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72678"/>
            <a:ext cx="10224135" cy="39725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-85" dirty="0">
                <a:latin typeface="Arial"/>
                <a:cs typeface="Arial"/>
              </a:rPr>
              <a:t>success </a:t>
            </a:r>
            <a:r>
              <a:rPr sz="1800" spc="-15" dirty="0">
                <a:latin typeface="Arial"/>
                <a:cs typeface="Arial"/>
              </a:rPr>
              <a:t>of </a:t>
            </a:r>
            <a:r>
              <a:rPr sz="1800" spc="-120" dirty="0">
                <a:latin typeface="Arial"/>
                <a:cs typeface="Arial"/>
              </a:rPr>
              <a:t>a </a:t>
            </a:r>
            <a:r>
              <a:rPr sz="1800" spc="-35" dirty="0">
                <a:latin typeface="Arial"/>
                <a:cs typeface="Arial"/>
              </a:rPr>
              <a:t>mission </a:t>
            </a:r>
            <a:r>
              <a:rPr sz="1800" spc="-80" dirty="0">
                <a:latin typeface="Arial"/>
                <a:cs typeface="Arial"/>
              </a:rPr>
              <a:t>can </a:t>
            </a:r>
            <a:r>
              <a:rPr sz="1800" spc="-30" dirty="0">
                <a:latin typeface="Arial"/>
                <a:cs typeface="Arial"/>
              </a:rPr>
              <a:t>be explained </a:t>
            </a:r>
            <a:r>
              <a:rPr sz="1800" spc="-20" dirty="0">
                <a:latin typeface="Arial"/>
                <a:cs typeface="Arial"/>
              </a:rPr>
              <a:t>by </a:t>
            </a:r>
            <a:r>
              <a:rPr sz="1800" spc="-65" dirty="0">
                <a:latin typeface="Arial"/>
                <a:cs typeface="Arial"/>
              </a:rPr>
              <a:t>several </a:t>
            </a:r>
            <a:r>
              <a:rPr sz="1800" spc="-35" dirty="0">
                <a:latin typeface="Arial"/>
                <a:cs typeface="Arial"/>
              </a:rPr>
              <a:t>factors </a:t>
            </a:r>
            <a:r>
              <a:rPr sz="1800" spc="-60" dirty="0">
                <a:latin typeface="Arial"/>
                <a:cs typeface="Arial"/>
              </a:rPr>
              <a:t>such </a:t>
            </a:r>
            <a:r>
              <a:rPr sz="1800" spc="-110" dirty="0">
                <a:latin typeface="Arial"/>
                <a:cs typeface="Arial"/>
              </a:rPr>
              <a:t>as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45" dirty="0">
                <a:latin typeface="Arial"/>
                <a:cs typeface="Arial"/>
              </a:rPr>
              <a:t>launch </a:t>
            </a:r>
            <a:r>
              <a:rPr sz="1800" spc="-25" dirty="0">
                <a:latin typeface="Arial"/>
                <a:cs typeface="Arial"/>
              </a:rPr>
              <a:t>site,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25" dirty="0">
                <a:latin typeface="Arial"/>
                <a:cs typeface="Arial"/>
              </a:rPr>
              <a:t>orbit </a:t>
            </a:r>
            <a:r>
              <a:rPr sz="1800" spc="-45" dirty="0">
                <a:latin typeface="Arial"/>
                <a:cs typeface="Arial"/>
              </a:rPr>
              <a:t>and  </a:t>
            </a:r>
            <a:r>
              <a:rPr sz="1800" spc="-40" dirty="0">
                <a:latin typeface="Arial"/>
                <a:cs typeface="Arial"/>
              </a:rPr>
              <a:t>especially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0" dirty="0">
                <a:latin typeface="Arial"/>
                <a:cs typeface="Arial"/>
              </a:rPr>
              <a:t>number </a:t>
            </a:r>
            <a:r>
              <a:rPr sz="1800" spc="-15" dirty="0">
                <a:latin typeface="Arial"/>
                <a:cs typeface="Arial"/>
              </a:rPr>
              <a:t>of </a:t>
            </a:r>
            <a:r>
              <a:rPr sz="1800" spc="-35" dirty="0">
                <a:latin typeface="Arial"/>
                <a:cs typeface="Arial"/>
              </a:rPr>
              <a:t>previous </a:t>
            </a:r>
            <a:r>
              <a:rPr sz="1800" spc="-60" dirty="0">
                <a:latin typeface="Arial"/>
                <a:cs typeface="Arial"/>
              </a:rPr>
              <a:t>launches. </a:t>
            </a:r>
            <a:r>
              <a:rPr sz="1800" spc="-45" dirty="0">
                <a:latin typeface="Arial"/>
                <a:cs typeface="Arial"/>
              </a:rPr>
              <a:t>Indeed, </a:t>
            </a:r>
            <a:r>
              <a:rPr sz="1800" spc="-70" dirty="0">
                <a:latin typeface="Arial"/>
                <a:cs typeface="Arial"/>
              </a:rPr>
              <a:t>we </a:t>
            </a:r>
            <a:r>
              <a:rPr sz="1800" spc="-80" dirty="0">
                <a:latin typeface="Arial"/>
                <a:cs typeface="Arial"/>
              </a:rPr>
              <a:t>can assume </a:t>
            </a:r>
            <a:r>
              <a:rPr sz="1800" spc="10" dirty="0">
                <a:latin typeface="Arial"/>
                <a:cs typeface="Arial"/>
              </a:rPr>
              <a:t>that </a:t>
            </a:r>
            <a:r>
              <a:rPr sz="1800" spc="-30" dirty="0">
                <a:latin typeface="Arial"/>
                <a:cs typeface="Arial"/>
              </a:rPr>
              <a:t>there </a:t>
            </a:r>
            <a:r>
              <a:rPr sz="1800" spc="-85" dirty="0">
                <a:latin typeface="Arial"/>
                <a:cs typeface="Arial"/>
              </a:rPr>
              <a:t>has </a:t>
            </a:r>
            <a:r>
              <a:rPr sz="1800" spc="-55" dirty="0">
                <a:latin typeface="Arial"/>
                <a:cs typeface="Arial"/>
              </a:rPr>
              <a:t>been </a:t>
            </a:r>
            <a:r>
              <a:rPr sz="1800" spc="-120" dirty="0">
                <a:latin typeface="Arial"/>
                <a:cs typeface="Arial"/>
              </a:rPr>
              <a:t>a </a:t>
            </a:r>
            <a:r>
              <a:rPr sz="1800" spc="-15" dirty="0">
                <a:latin typeface="Arial"/>
                <a:cs typeface="Arial"/>
              </a:rPr>
              <a:t>gain </a:t>
            </a:r>
            <a:r>
              <a:rPr sz="1800" dirty="0">
                <a:latin typeface="Arial"/>
                <a:cs typeface="Arial"/>
              </a:rPr>
              <a:t>in  </a:t>
            </a:r>
            <a:r>
              <a:rPr sz="1800" spc="-20" dirty="0">
                <a:latin typeface="Arial"/>
                <a:cs typeface="Arial"/>
              </a:rPr>
              <a:t>knowledge </a:t>
            </a:r>
            <a:r>
              <a:rPr sz="1800" spc="-35" dirty="0">
                <a:latin typeface="Arial"/>
                <a:cs typeface="Arial"/>
              </a:rPr>
              <a:t>between </a:t>
            </a:r>
            <a:r>
              <a:rPr sz="1800" spc="-55" dirty="0">
                <a:latin typeface="Arial"/>
                <a:cs typeface="Arial"/>
              </a:rPr>
              <a:t>launches </a:t>
            </a:r>
            <a:r>
              <a:rPr sz="1800" spc="10" dirty="0">
                <a:latin typeface="Arial"/>
                <a:cs typeface="Arial"/>
              </a:rPr>
              <a:t>that </a:t>
            </a:r>
            <a:r>
              <a:rPr sz="1800" spc="-25" dirty="0">
                <a:latin typeface="Arial"/>
                <a:cs typeface="Arial"/>
              </a:rPr>
              <a:t>allowed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spc="15" dirty="0">
                <a:latin typeface="Arial"/>
                <a:cs typeface="Arial"/>
              </a:rPr>
              <a:t>go </a:t>
            </a:r>
            <a:r>
              <a:rPr sz="1800" spc="-30" dirty="0">
                <a:latin typeface="Arial"/>
                <a:cs typeface="Arial"/>
              </a:rPr>
              <a:t>from </a:t>
            </a:r>
            <a:r>
              <a:rPr sz="1800" spc="-120" dirty="0">
                <a:latin typeface="Arial"/>
                <a:cs typeface="Arial"/>
              </a:rPr>
              <a:t>a </a:t>
            </a:r>
            <a:r>
              <a:rPr sz="1800" spc="-45" dirty="0">
                <a:latin typeface="Arial"/>
                <a:cs typeface="Arial"/>
              </a:rPr>
              <a:t>launch </a:t>
            </a:r>
            <a:r>
              <a:rPr sz="1800" spc="-20" dirty="0">
                <a:latin typeface="Arial"/>
                <a:cs typeface="Arial"/>
              </a:rPr>
              <a:t>failure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spc="-120" dirty="0">
                <a:latin typeface="Arial"/>
                <a:cs typeface="Arial"/>
              </a:rPr>
              <a:t>a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success.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5" dirty="0">
                <a:latin typeface="Arial"/>
                <a:cs typeface="Arial"/>
              </a:rPr>
              <a:t>orbits </a:t>
            </a:r>
            <a:r>
              <a:rPr sz="1800" spc="15" dirty="0">
                <a:latin typeface="Arial"/>
                <a:cs typeface="Arial"/>
              </a:rPr>
              <a:t>with </a:t>
            </a:r>
            <a:r>
              <a:rPr sz="1800" spc="-15" dirty="0">
                <a:latin typeface="Arial"/>
                <a:cs typeface="Arial"/>
              </a:rPr>
              <a:t>the best </a:t>
            </a:r>
            <a:r>
              <a:rPr sz="1800" spc="-85" dirty="0">
                <a:latin typeface="Arial"/>
                <a:cs typeface="Arial"/>
              </a:rPr>
              <a:t>success </a:t>
            </a:r>
            <a:r>
              <a:rPr sz="1800" spc="-45" dirty="0">
                <a:latin typeface="Arial"/>
                <a:cs typeface="Arial"/>
              </a:rPr>
              <a:t>rates </a:t>
            </a:r>
            <a:r>
              <a:rPr sz="1800" spc="-75" dirty="0">
                <a:latin typeface="Arial"/>
                <a:cs typeface="Arial"/>
              </a:rPr>
              <a:t>are </a:t>
            </a:r>
            <a:r>
              <a:rPr sz="1800" spc="-185" dirty="0">
                <a:latin typeface="Arial"/>
                <a:cs typeface="Arial"/>
              </a:rPr>
              <a:t>GEO, </a:t>
            </a:r>
            <a:r>
              <a:rPr sz="1800" spc="-140" dirty="0">
                <a:latin typeface="Arial"/>
                <a:cs typeface="Arial"/>
              </a:rPr>
              <a:t>HEO, </a:t>
            </a:r>
            <a:r>
              <a:rPr sz="1800" spc="-170" dirty="0">
                <a:latin typeface="Arial"/>
                <a:cs typeface="Arial"/>
              </a:rPr>
              <a:t>SSO,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ES-L1.</a:t>
            </a:r>
            <a:endParaRPr sz="1800">
              <a:latin typeface="Arial"/>
              <a:cs typeface="Arial"/>
            </a:endParaRP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Depending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orbits,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criterion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take 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into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account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mission.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Some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orbits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require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light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heavy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mass.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But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generally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low weighted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payloads 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better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than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heavy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weighted</a:t>
            </a:r>
            <a:r>
              <a:rPr sz="18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payloads.</a:t>
            </a:r>
            <a:endParaRPr sz="1800">
              <a:latin typeface="Arial"/>
              <a:cs typeface="Arial"/>
            </a:endParaRP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Char char="•"/>
              <a:tabLst>
                <a:tab pos="241935" algn="l"/>
              </a:tabLst>
            </a:pPr>
            <a:r>
              <a:rPr sz="1800" spc="-30" dirty="0">
                <a:latin typeface="Arial"/>
                <a:cs typeface="Arial"/>
              </a:rPr>
              <a:t>With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25" dirty="0">
                <a:latin typeface="Arial"/>
                <a:cs typeface="Arial"/>
              </a:rPr>
              <a:t>current </a:t>
            </a:r>
            <a:r>
              <a:rPr sz="1800" spc="-35" dirty="0">
                <a:latin typeface="Arial"/>
                <a:cs typeface="Arial"/>
              </a:rPr>
              <a:t>data, </a:t>
            </a:r>
            <a:r>
              <a:rPr sz="1800" spc="-70" dirty="0">
                <a:latin typeface="Arial"/>
                <a:cs typeface="Arial"/>
              </a:rPr>
              <a:t>we </a:t>
            </a:r>
            <a:r>
              <a:rPr sz="1800" spc="-35" dirty="0">
                <a:latin typeface="Arial"/>
                <a:cs typeface="Arial"/>
              </a:rPr>
              <a:t>cannot </a:t>
            </a:r>
            <a:r>
              <a:rPr sz="1800" spc="-30" dirty="0">
                <a:latin typeface="Arial"/>
                <a:cs typeface="Arial"/>
              </a:rPr>
              <a:t>explain </a:t>
            </a:r>
            <a:r>
              <a:rPr sz="1800" spc="-45" dirty="0">
                <a:latin typeface="Arial"/>
                <a:cs typeface="Arial"/>
              </a:rPr>
              <a:t>why </a:t>
            </a:r>
            <a:r>
              <a:rPr sz="1800" spc="-75" dirty="0">
                <a:latin typeface="Arial"/>
                <a:cs typeface="Arial"/>
              </a:rPr>
              <a:t>some </a:t>
            </a:r>
            <a:r>
              <a:rPr sz="1800" spc="-45" dirty="0">
                <a:latin typeface="Arial"/>
                <a:cs typeface="Arial"/>
              </a:rPr>
              <a:t>launch </a:t>
            </a:r>
            <a:r>
              <a:rPr sz="1800" spc="-30" dirty="0">
                <a:latin typeface="Arial"/>
                <a:cs typeface="Arial"/>
              </a:rPr>
              <a:t>sites </a:t>
            </a:r>
            <a:r>
              <a:rPr sz="1800" spc="-75" dirty="0">
                <a:latin typeface="Arial"/>
                <a:cs typeface="Arial"/>
              </a:rPr>
              <a:t>are </a:t>
            </a:r>
            <a:r>
              <a:rPr sz="1800" spc="5" dirty="0">
                <a:latin typeface="Arial"/>
                <a:cs typeface="Arial"/>
              </a:rPr>
              <a:t>better </a:t>
            </a:r>
            <a:r>
              <a:rPr sz="1800" spc="-25" dirty="0">
                <a:latin typeface="Arial"/>
                <a:cs typeface="Arial"/>
              </a:rPr>
              <a:t>than </a:t>
            </a:r>
            <a:r>
              <a:rPr sz="1800" spc="-30" dirty="0">
                <a:latin typeface="Arial"/>
                <a:cs typeface="Arial"/>
              </a:rPr>
              <a:t>others </a:t>
            </a:r>
            <a:r>
              <a:rPr sz="1800" spc="-180" dirty="0">
                <a:latin typeface="Arial"/>
                <a:cs typeface="Arial"/>
              </a:rPr>
              <a:t>(KSC </a:t>
            </a:r>
            <a:r>
              <a:rPr sz="1800" spc="-10" dirty="0">
                <a:latin typeface="Arial"/>
                <a:cs typeface="Arial"/>
              </a:rPr>
              <a:t>LC-39A </a:t>
            </a:r>
            <a:r>
              <a:rPr sz="1800" spc="-35" dirty="0">
                <a:latin typeface="Arial"/>
                <a:cs typeface="Arial"/>
              </a:rPr>
              <a:t>is  </a:t>
            </a:r>
            <a:r>
              <a:rPr sz="1800" spc="-15" dirty="0">
                <a:latin typeface="Arial"/>
                <a:cs typeface="Arial"/>
              </a:rPr>
              <a:t>the best </a:t>
            </a:r>
            <a:r>
              <a:rPr sz="1800" spc="-45" dirty="0">
                <a:latin typeface="Arial"/>
                <a:cs typeface="Arial"/>
              </a:rPr>
              <a:t>launch </a:t>
            </a:r>
            <a:r>
              <a:rPr sz="1800" spc="-35" dirty="0">
                <a:latin typeface="Arial"/>
                <a:cs typeface="Arial"/>
              </a:rPr>
              <a:t>site). </a:t>
            </a:r>
            <a:r>
              <a:rPr sz="1800" spc="-105" dirty="0">
                <a:latin typeface="Arial"/>
                <a:cs typeface="Arial"/>
              </a:rPr>
              <a:t>To </a:t>
            </a:r>
            <a:r>
              <a:rPr sz="1800" spc="5" dirty="0">
                <a:latin typeface="Arial"/>
                <a:cs typeface="Arial"/>
              </a:rPr>
              <a:t>get </a:t>
            </a:r>
            <a:r>
              <a:rPr sz="1800" spc="-80" dirty="0">
                <a:latin typeface="Arial"/>
                <a:cs typeface="Arial"/>
              </a:rPr>
              <a:t>an </a:t>
            </a:r>
            <a:r>
              <a:rPr sz="1800" spc="-55" dirty="0">
                <a:latin typeface="Arial"/>
                <a:cs typeface="Arial"/>
              </a:rPr>
              <a:t>answer </a:t>
            </a:r>
            <a:r>
              <a:rPr sz="1800" spc="4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this </a:t>
            </a:r>
            <a:r>
              <a:rPr sz="1800" spc="-25" dirty="0">
                <a:latin typeface="Arial"/>
                <a:cs typeface="Arial"/>
              </a:rPr>
              <a:t>problem, </a:t>
            </a:r>
            <a:r>
              <a:rPr sz="1800" spc="-70" dirty="0">
                <a:latin typeface="Arial"/>
                <a:cs typeface="Arial"/>
              </a:rPr>
              <a:t>we </a:t>
            </a:r>
            <a:r>
              <a:rPr sz="1800" spc="-15" dirty="0">
                <a:latin typeface="Arial"/>
                <a:cs typeface="Arial"/>
              </a:rPr>
              <a:t>could </a:t>
            </a:r>
            <a:r>
              <a:rPr sz="1800" dirty="0">
                <a:latin typeface="Arial"/>
                <a:cs typeface="Arial"/>
              </a:rPr>
              <a:t>obtain </a:t>
            </a:r>
            <a:r>
              <a:rPr sz="1800" spc="-35" dirty="0">
                <a:latin typeface="Arial"/>
                <a:cs typeface="Arial"/>
              </a:rPr>
              <a:t>atmospheric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spc="-10" dirty="0">
                <a:latin typeface="Arial"/>
                <a:cs typeface="Arial"/>
              </a:rPr>
              <a:t>other </a:t>
            </a:r>
            <a:r>
              <a:rPr sz="1800" spc="-40" dirty="0">
                <a:latin typeface="Arial"/>
                <a:cs typeface="Arial"/>
              </a:rPr>
              <a:t>relevant  </a:t>
            </a:r>
            <a:r>
              <a:rPr sz="1800" spc="-35" dirty="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45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this </a:t>
            </a:r>
            <a:r>
              <a:rPr sz="1800" spc="-35" dirty="0">
                <a:latin typeface="Arial"/>
                <a:cs typeface="Arial"/>
              </a:rPr>
              <a:t>dataset, </a:t>
            </a:r>
            <a:r>
              <a:rPr sz="1800" spc="-70" dirty="0">
                <a:latin typeface="Arial"/>
                <a:cs typeface="Arial"/>
              </a:rPr>
              <a:t>we </a:t>
            </a:r>
            <a:r>
              <a:rPr sz="1800" spc="-60" dirty="0">
                <a:latin typeface="Arial"/>
                <a:cs typeface="Arial"/>
              </a:rPr>
              <a:t>choose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5" dirty="0">
                <a:latin typeface="Arial"/>
                <a:cs typeface="Arial"/>
              </a:rPr>
              <a:t>Decision </a:t>
            </a:r>
            <a:r>
              <a:rPr sz="1800" spc="-105" dirty="0">
                <a:latin typeface="Arial"/>
                <a:cs typeface="Arial"/>
              </a:rPr>
              <a:t>Tree </a:t>
            </a:r>
            <a:r>
              <a:rPr sz="1800" dirty="0">
                <a:latin typeface="Arial"/>
                <a:cs typeface="Arial"/>
              </a:rPr>
              <a:t>Algorithm </a:t>
            </a:r>
            <a:r>
              <a:rPr sz="1800" spc="-110" dirty="0">
                <a:latin typeface="Arial"/>
                <a:cs typeface="Arial"/>
              </a:rPr>
              <a:t>as </a:t>
            </a:r>
            <a:r>
              <a:rPr sz="1800" spc="-15" dirty="0">
                <a:latin typeface="Arial"/>
                <a:cs typeface="Arial"/>
              </a:rPr>
              <a:t>the best </a:t>
            </a:r>
            <a:r>
              <a:rPr sz="1800" spc="-25" dirty="0">
                <a:latin typeface="Arial"/>
                <a:cs typeface="Arial"/>
              </a:rPr>
              <a:t>model </a:t>
            </a:r>
            <a:r>
              <a:rPr sz="1800" spc="-80" dirty="0">
                <a:latin typeface="Arial"/>
                <a:cs typeface="Arial"/>
              </a:rPr>
              <a:t>even </a:t>
            </a:r>
            <a:r>
              <a:rPr sz="1800" spc="25" dirty="0">
                <a:latin typeface="Arial"/>
                <a:cs typeface="Arial"/>
              </a:rPr>
              <a:t>if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test </a:t>
            </a:r>
            <a:r>
              <a:rPr sz="1800" spc="-70" dirty="0">
                <a:latin typeface="Arial"/>
                <a:cs typeface="Arial"/>
              </a:rPr>
              <a:t>accuracy  </a:t>
            </a:r>
            <a:r>
              <a:rPr sz="1800" spc="-35" dirty="0">
                <a:latin typeface="Arial"/>
                <a:cs typeface="Arial"/>
              </a:rPr>
              <a:t>between </a:t>
            </a:r>
            <a:r>
              <a:rPr sz="1800" spc="-10" dirty="0">
                <a:latin typeface="Arial"/>
                <a:cs typeface="Arial"/>
              </a:rPr>
              <a:t>all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40" dirty="0">
                <a:latin typeface="Arial"/>
                <a:cs typeface="Arial"/>
              </a:rPr>
              <a:t>models </a:t>
            </a:r>
            <a:r>
              <a:rPr sz="1800" spc="-50" dirty="0">
                <a:latin typeface="Arial"/>
                <a:cs typeface="Arial"/>
              </a:rPr>
              <a:t>used </a:t>
            </a:r>
            <a:r>
              <a:rPr sz="1800" spc="-35" dirty="0">
                <a:latin typeface="Arial"/>
                <a:cs typeface="Arial"/>
              </a:rPr>
              <a:t>is </a:t>
            </a:r>
            <a:r>
              <a:rPr sz="1800" spc="-15" dirty="0">
                <a:latin typeface="Arial"/>
                <a:cs typeface="Arial"/>
              </a:rPr>
              <a:t>identical. </a:t>
            </a:r>
            <a:r>
              <a:rPr sz="1800" spc="-155" dirty="0">
                <a:latin typeface="Arial"/>
                <a:cs typeface="Arial"/>
              </a:rPr>
              <a:t>We </a:t>
            </a:r>
            <a:r>
              <a:rPr sz="1800" spc="-60" dirty="0">
                <a:latin typeface="Arial"/>
                <a:cs typeface="Arial"/>
              </a:rPr>
              <a:t>choose </a:t>
            </a:r>
            <a:r>
              <a:rPr sz="1800" spc="-35" dirty="0">
                <a:latin typeface="Arial"/>
                <a:cs typeface="Arial"/>
              </a:rPr>
              <a:t>Decision </a:t>
            </a:r>
            <a:r>
              <a:rPr sz="1800" spc="-105" dirty="0">
                <a:latin typeface="Arial"/>
                <a:cs typeface="Arial"/>
              </a:rPr>
              <a:t>Tree </a:t>
            </a:r>
            <a:r>
              <a:rPr sz="1800" dirty="0">
                <a:latin typeface="Arial"/>
                <a:cs typeface="Arial"/>
              </a:rPr>
              <a:t>Algorithm </a:t>
            </a:r>
            <a:r>
              <a:rPr sz="1800" spc="-65" dirty="0">
                <a:latin typeface="Arial"/>
                <a:cs typeface="Arial"/>
              </a:rPr>
              <a:t>because </a:t>
            </a:r>
            <a:r>
              <a:rPr sz="1800" spc="65" dirty="0">
                <a:latin typeface="Arial"/>
                <a:cs typeface="Arial"/>
              </a:rPr>
              <a:t>it </a:t>
            </a:r>
            <a:r>
              <a:rPr sz="1800" spc="-85" dirty="0">
                <a:latin typeface="Arial"/>
                <a:cs typeface="Arial"/>
              </a:rPr>
              <a:t>has </a:t>
            </a:r>
            <a:r>
              <a:rPr sz="1800" spc="-120" dirty="0">
                <a:latin typeface="Arial"/>
                <a:cs typeface="Arial"/>
              </a:rPr>
              <a:t>a </a:t>
            </a:r>
            <a:r>
              <a:rPr sz="1800" spc="10" dirty="0">
                <a:latin typeface="Arial"/>
                <a:cs typeface="Arial"/>
              </a:rPr>
              <a:t>better  </a:t>
            </a:r>
            <a:r>
              <a:rPr sz="1800" spc="-5" dirty="0">
                <a:latin typeface="Arial"/>
                <a:cs typeface="Arial"/>
              </a:rPr>
              <a:t>train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accuracy.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4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Arial"/>
                <a:cs typeface="Arial"/>
              </a:rPr>
              <a:t>6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7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150" spc="10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15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150" spc="-15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150" spc="-2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Arial"/>
                <a:cs typeface="Arial"/>
              </a:rPr>
              <a:t>methodology:</a:t>
            </a:r>
            <a:endParaRPr sz="215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Char char="•"/>
              <a:tabLst>
                <a:tab pos="699135" algn="l"/>
                <a:tab pos="699770" algn="l"/>
              </a:tabLst>
            </a:pPr>
            <a:r>
              <a:rPr sz="1850" spc="-120" dirty="0">
                <a:solidFill>
                  <a:srgbClr val="767070"/>
                </a:solidFill>
                <a:latin typeface="Arial"/>
                <a:cs typeface="Arial"/>
              </a:rPr>
              <a:t>SpaceX </a:t>
            </a:r>
            <a:r>
              <a:rPr sz="1850" spc="-254" dirty="0">
                <a:solidFill>
                  <a:srgbClr val="767070"/>
                </a:solidFill>
                <a:latin typeface="Arial"/>
                <a:cs typeface="Arial"/>
              </a:rPr>
              <a:t>REST</a:t>
            </a:r>
            <a:r>
              <a:rPr sz="1850" spc="-21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Arial"/>
                <a:cs typeface="Arial"/>
              </a:rPr>
              <a:t>API</a:t>
            </a:r>
            <a:endParaRPr sz="185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Char char="•"/>
              <a:tabLst>
                <a:tab pos="699135" algn="l"/>
                <a:tab pos="699770" algn="l"/>
              </a:tabLst>
            </a:pPr>
            <a:r>
              <a:rPr sz="1850" spc="-95" dirty="0">
                <a:solidFill>
                  <a:srgbClr val="767070"/>
                </a:solidFill>
                <a:latin typeface="Arial"/>
                <a:cs typeface="Arial"/>
              </a:rPr>
              <a:t>Web </a:t>
            </a:r>
            <a:r>
              <a:rPr sz="1850" spc="-45" dirty="0">
                <a:solidFill>
                  <a:srgbClr val="767070"/>
                </a:solidFill>
                <a:latin typeface="Arial"/>
                <a:cs typeface="Arial"/>
              </a:rPr>
              <a:t>Scrapping </a:t>
            </a:r>
            <a:r>
              <a:rPr sz="1850" dirty="0">
                <a:solidFill>
                  <a:srgbClr val="767070"/>
                </a:solidFill>
                <a:latin typeface="Arial"/>
                <a:cs typeface="Arial"/>
              </a:rPr>
              <a:t>from</a:t>
            </a:r>
            <a:r>
              <a:rPr sz="1850" spc="8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Arial"/>
                <a:cs typeface="Arial"/>
              </a:rPr>
              <a:t>Wikipedia</a:t>
            </a:r>
            <a:endParaRPr sz="185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Arial"/>
                <a:cs typeface="Arial"/>
              </a:rPr>
              <a:t>Perform data</a:t>
            </a:r>
            <a:r>
              <a:rPr sz="2150" spc="3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215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Char char="•"/>
              <a:tabLst>
                <a:tab pos="699135" algn="l"/>
                <a:tab pos="699770" algn="l"/>
              </a:tabLst>
            </a:pPr>
            <a:r>
              <a:rPr sz="1850" spc="5" dirty="0">
                <a:solidFill>
                  <a:srgbClr val="767070"/>
                </a:solidFill>
                <a:latin typeface="Arial"/>
                <a:cs typeface="Arial"/>
              </a:rPr>
              <a:t>Dropping </a:t>
            </a:r>
            <a:r>
              <a:rPr sz="1850" spc="-70" dirty="0">
                <a:solidFill>
                  <a:srgbClr val="767070"/>
                </a:solidFill>
                <a:latin typeface="Arial"/>
                <a:cs typeface="Arial"/>
              </a:rPr>
              <a:t>unnecessary</a:t>
            </a:r>
            <a:r>
              <a:rPr sz="1850" spc="33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50" spc="-45" dirty="0">
                <a:solidFill>
                  <a:srgbClr val="767070"/>
                </a:solidFill>
                <a:latin typeface="Arial"/>
                <a:cs typeface="Arial"/>
              </a:rPr>
              <a:t>columns</a:t>
            </a:r>
            <a:endParaRPr sz="185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Char char="•"/>
              <a:tabLst>
                <a:tab pos="699135" algn="l"/>
                <a:tab pos="699770" algn="l"/>
              </a:tabLst>
            </a:pPr>
            <a:r>
              <a:rPr sz="1850" spc="-110" dirty="0">
                <a:solidFill>
                  <a:srgbClr val="767070"/>
                </a:solidFill>
                <a:latin typeface="Arial"/>
                <a:cs typeface="Arial"/>
              </a:rPr>
              <a:t>One </a:t>
            </a:r>
            <a:r>
              <a:rPr sz="1850" spc="-10" dirty="0">
                <a:solidFill>
                  <a:srgbClr val="767070"/>
                </a:solidFill>
                <a:latin typeface="Arial"/>
                <a:cs typeface="Arial"/>
              </a:rPr>
              <a:t>Hot </a:t>
            </a:r>
            <a:r>
              <a:rPr sz="1850" spc="-50" dirty="0">
                <a:solidFill>
                  <a:srgbClr val="767070"/>
                </a:solidFill>
                <a:latin typeface="Arial"/>
                <a:cs typeface="Arial"/>
              </a:rPr>
              <a:t>Encoding </a:t>
            </a:r>
            <a:r>
              <a:rPr sz="1850" spc="15" dirty="0">
                <a:solidFill>
                  <a:srgbClr val="767070"/>
                </a:solidFill>
                <a:latin typeface="Arial"/>
                <a:cs typeface="Arial"/>
              </a:rPr>
              <a:t>for </a:t>
            </a:r>
            <a:r>
              <a:rPr sz="1850" spc="-35" dirty="0">
                <a:solidFill>
                  <a:srgbClr val="767070"/>
                </a:solidFill>
                <a:latin typeface="Arial"/>
                <a:cs typeface="Arial"/>
              </a:rPr>
              <a:t>classification</a:t>
            </a:r>
            <a:r>
              <a:rPr sz="1850" spc="9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Arial"/>
                <a:cs typeface="Arial"/>
              </a:rPr>
              <a:t>models</a:t>
            </a:r>
            <a:endParaRPr sz="185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150" spc="-20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15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15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150" spc="-14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150" spc="-25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2150" spc="-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15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15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150" spc="-25" dirty="0">
                <a:solidFill>
                  <a:srgbClr val="292929"/>
                </a:solidFill>
                <a:latin typeface="Arial"/>
                <a:cs typeface="Arial"/>
              </a:rPr>
              <a:t>interactive </a:t>
            </a:r>
            <a:r>
              <a:rPr sz="2150" spc="-45" dirty="0">
                <a:solidFill>
                  <a:srgbClr val="292929"/>
                </a:solidFill>
                <a:latin typeface="Arial"/>
                <a:cs typeface="Arial"/>
              </a:rPr>
              <a:t>visual </a:t>
            </a:r>
            <a:r>
              <a:rPr sz="2150" spc="-60" dirty="0">
                <a:solidFill>
                  <a:srgbClr val="292929"/>
                </a:solidFill>
                <a:latin typeface="Arial"/>
                <a:cs typeface="Arial"/>
              </a:rPr>
              <a:t>analytics </a:t>
            </a: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150" spc="-45" dirty="0">
                <a:solidFill>
                  <a:srgbClr val="292929"/>
                </a:solidFill>
                <a:latin typeface="Arial"/>
                <a:cs typeface="Arial"/>
              </a:rPr>
              <a:t>Folium </a:t>
            </a:r>
            <a:r>
              <a:rPr sz="2150" spc="-6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150" spc="-25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150" spc="5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15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025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150" spc="-15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15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using classification</a:t>
            </a:r>
            <a:r>
              <a:rPr sz="2150" spc="3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Char char="•"/>
              <a:tabLst>
                <a:tab pos="241300" algn="l"/>
                <a:tab pos="241935" algn="l"/>
              </a:tabLst>
            </a:pPr>
            <a:r>
              <a:rPr sz="1850" spc="-50" dirty="0">
                <a:solidFill>
                  <a:srgbClr val="767070"/>
                </a:solidFill>
                <a:latin typeface="Arial"/>
                <a:cs typeface="Arial"/>
              </a:rPr>
              <a:t>How </a:t>
            </a:r>
            <a:r>
              <a:rPr sz="1850" spc="45" dirty="0">
                <a:solidFill>
                  <a:srgbClr val="767070"/>
                </a:solidFill>
                <a:latin typeface="Arial"/>
                <a:cs typeface="Arial"/>
              </a:rPr>
              <a:t>to </a:t>
            </a:r>
            <a:r>
              <a:rPr sz="1850" spc="-10" dirty="0">
                <a:solidFill>
                  <a:srgbClr val="767070"/>
                </a:solidFill>
                <a:latin typeface="Arial"/>
                <a:cs typeface="Arial"/>
              </a:rPr>
              <a:t>build, </a:t>
            </a:r>
            <a:r>
              <a:rPr sz="1850" spc="-40" dirty="0">
                <a:solidFill>
                  <a:srgbClr val="767070"/>
                </a:solidFill>
                <a:latin typeface="Arial"/>
                <a:cs typeface="Arial"/>
              </a:rPr>
              <a:t>tune, </a:t>
            </a:r>
            <a:r>
              <a:rPr sz="1850" spc="-50" dirty="0">
                <a:solidFill>
                  <a:srgbClr val="767070"/>
                </a:solidFill>
                <a:latin typeface="Arial"/>
                <a:cs typeface="Arial"/>
              </a:rPr>
              <a:t>evaluate </a:t>
            </a:r>
            <a:r>
              <a:rPr sz="1850" spc="-35" dirty="0">
                <a:solidFill>
                  <a:srgbClr val="767070"/>
                </a:solidFill>
                <a:latin typeface="Arial"/>
                <a:cs typeface="Arial"/>
              </a:rPr>
              <a:t>classification</a:t>
            </a:r>
            <a:r>
              <a:rPr sz="1850" spc="15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Arial"/>
                <a:cs typeface="Arial"/>
              </a:rPr>
              <a:t>models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Arial"/>
                <a:cs typeface="Arial"/>
              </a:rPr>
              <a:t>7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17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Arial"/>
                <a:cs typeface="Arial"/>
              </a:rPr>
              <a:t>Datasets </a:t>
            </a:r>
            <a:r>
              <a:rPr sz="2150" spc="-7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150" spc="-20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2150" spc="-1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150" spc="-90" dirty="0">
                <a:solidFill>
                  <a:srgbClr val="292929"/>
                </a:solidFill>
                <a:latin typeface="Arial"/>
                <a:cs typeface="Arial"/>
              </a:rPr>
              <a:t>Rest </a:t>
            </a:r>
            <a:r>
              <a:rPr sz="2150" spc="-140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15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150" spc="-6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webscrapping</a:t>
            </a:r>
            <a:r>
              <a:rPr sz="215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Arial"/>
                <a:cs typeface="Arial"/>
              </a:rPr>
              <a:t>Wikipedia</a:t>
            </a:r>
            <a:endParaRPr sz="2150">
              <a:latin typeface="Arial"/>
              <a:cs typeface="Arial"/>
            </a:endParaRPr>
          </a:p>
          <a:p>
            <a:pPr marL="699135" lvl="1" indent="-229870">
              <a:lnSpc>
                <a:spcPct val="100000"/>
              </a:lnSpc>
              <a:spcBef>
                <a:spcPts val="1375"/>
              </a:spcBef>
              <a:buChar char="•"/>
              <a:tabLst>
                <a:tab pos="699135" algn="l"/>
                <a:tab pos="699770" algn="l"/>
              </a:tabLst>
            </a:pP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information obtained </a:t>
            </a:r>
            <a:r>
              <a:rPr sz="1800" spc="-20" dirty="0">
                <a:latin typeface="Arial"/>
                <a:cs typeface="Arial"/>
              </a:rPr>
              <a:t>by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110" dirty="0">
                <a:latin typeface="Arial"/>
                <a:cs typeface="Arial"/>
              </a:rPr>
              <a:t>API </a:t>
            </a:r>
            <a:r>
              <a:rPr sz="1800" spc="-75" dirty="0">
                <a:latin typeface="Arial"/>
                <a:cs typeface="Arial"/>
              </a:rPr>
              <a:t>are </a:t>
            </a:r>
            <a:r>
              <a:rPr sz="1800" spc="-35" dirty="0">
                <a:latin typeface="Arial"/>
                <a:cs typeface="Arial"/>
              </a:rPr>
              <a:t>rocket, </a:t>
            </a:r>
            <a:r>
              <a:rPr sz="1800" spc="-60" dirty="0">
                <a:latin typeface="Arial"/>
                <a:cs typeface="Arial"/>
              </a:rPr>
              <a:t>launches, </a:t>
            </a:r>
            <a:r>
              <a:rPr sz="1800" spc="-35" dirty="0">
                <a:latin typeface="Arial"/>
                <a:cs typeface="Arial"/>
              </a:rPr>
              <a:t>payload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information.</a:t>
            </a:r>
            <a:endParaRPr sz="1800">
              <a:latin typeface="Arial"/>
              <a:cs typeface="Arial"/>
            </a:endParaRPr>
          </a:p>
          <a:p>
            <a:pPr marL="1156335" lvl="2" indent="-229235">
              <a:lnSpc>
                <a:spcPct val="100000"/>
              </a:lnSpc>
              <a:spcBef>
                <a:spcPts val="1470"/>
              </a:spcBef>
              <a:buChar char="•"/>
              <a:tabLst>
                <a:tab pos="1156335" algn="l"/>
                <a:tab pos="1156970" algn="l"/>
              </a:tabLst>
            </a:pPr>
            <a:r>
              <a:rPr sz="1400" spc="-70" dirty="0">
                <a:latin typeface="Arial"/>
                <a:cs typeface="Arial"/>
              </a:rPr>
              <a:t>The </a:t>
            </a:r>
            <a:r>
              <a:rPr sz="1400" spc="-85" dirty="0">
                <a:latin typeface="Arial"/>
                <a:cs typeface="Arial"/>
              </a:rPr>
              <a:t>Space </a:t>
            </a:r>
            <a:r>
              <a:rPr sz="1400" spc="-120" dirty="0">
                <a:latin typeface="Arial"/>
                <a:cs typeface="Arial"/>
              </a:rPr>
              <a:t>X </a:t>
            </a:r>
            <a:r>
              <a:rPr sz="1400" spc="-180" dirty="0">
                <a:latin typeface="Arial"/>
                <a:cs typeface="Arial"/>
              </a:rPr>
              <a:t>REST </a:t>
            </a:r>
            <a:r>
              <a:rPr sz="1400" spc="-70" dirty="0">
                <a:latin typeface="Arial"/>
                <a:cs typeface="Arial"/>
              </a:rPr>
              <a:t>API </a:t>
            </a:r>
            <a:r>
              <a:rPr sz="1400" spc="-145" dirty="0">
                <a:latin typeface="Arial"/>
                <a:cs typeface="Arial"/>
              </a:rPr>
              <a:t>URL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api.spacexdata.com/v4/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information obtained </a:t>
            </a:r>
            <a:r>
              <a:rPr sz="1800" spc="-20" dirty="0">
                <a:latin typeface="Arial"/>
                <a:cs typeface="Arial"/>
              </a:rPr>
              <a:t>by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20" dirty="0">
                <a:latin typeface="Arial"/>
                <a:cs typeface="Arial"/>
              </a:rPr>
              <a:t>webscrapping </a:t>
            </a:r>
            <a:r>
              <a:rPr sz="1800" spc="-15" dirty="0">
                <a:latin typeface="Arial"/>
                <a:cs typeface="Arial"/>
              </a:rPr>
              <a:t>of </a:t>
            </a:r>
            <a:r>
              <a:rPr sz="1800" spc="-25" dirty="0">
                <a:latin typeface="Arial"/>
                <a:cs typeface="Arial"/>
              </a:rPr>
              <a:t>Wikipedia </a:t>
            </a:r>
            <a:r>
              <a:rPr sz="1800" spc="-75" dirty="0">
                <a:latin typeface="Arial"/>
                <a:cs typeface="Arial"/>
              </a:rPr>
              <a:t>are </a:t>
            </a:r>
            <a:r>
              <a:rPr sz="1800" spc="-60" dirty="0">
                <a:latin typeface="Arial"/>
                <a:cs typeface="Arial"/>
              </a:rPr>
              <a:t>launches, </a:t>
            </a:r>
            <a:r>
              <a:rPr sz="1800" spc="-10" dirty="0">
                <a:latin typeface="Arial"/>
                <a:cs typeface="Arial"/>
              </a:rPr>
              <a:t>landing,  </a:t>
            </a:r>
            <a:r>
              <a:rPr sz="1800" spc="-35" dirty="0">
                <a:latin typeface="Arial"/>
                <a:cs typeface="Arial"/>
              </a:rPr>
              <a:t>payload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information.</a:t>
            </a:r>
            <a:endParaRPr sz="1800">
              <a:latin typeface="Arial"/>
              <a:cs typeface="Arial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Char char="•"/>
              <a:tabLst>
                <a:tab pos="698500" algn="l"/>
                <a:tab pos="699135" algn="l"/>
              </a:tabLst>
            </a:pPr>
            <a:r>
              <a:rPr sz="1400" spc="-145" dirty="0">
                <a:latin typeface="Arial"/>
                <a:cs typeface="Arial"/>
              </a:rPr>
              <a:t>URL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https://en.wikipedia.org/w/index.php?title=List_of_Falcon_9_and_Falcon_Heavy_launches&amp;oldid=1027686922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60" dirty="0"/>
              <a:t> </a:t>
            </a:r>
            <a:r>
              <a:rPr spc="-55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SpaceX 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Rest</a:t>
            </a:r>
            <a:r>
              <a:rPr sz="14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rlito"/>
                <a:cs typeface="Carlito"/>
              </a:rPr>
              <a:t>API 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call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spc="10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returns  </a:t>
            </a:r>
            <a:r>
              <a:rPr sz="1400" spc="2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r>
              <a:rPr sz="14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file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endParaRPr sz="1400">
              <a:latin typeface="Carlito"/>
              <a:cs typeface="Carlito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400">
              <a:latin typeface="Carlito"/>
              <a:cs typeface="Carlito"/>
            </a:endParaRPr>
          </a:p>
          <a:p>
            <a:pPr marR="22860" algn="ctr">
              <a:lnSpc>
                <a:spcPct val="100000"/>
              </a:lnSpc>
              <a:spcBef>
                <a:spcPts val="345"/>
              </a:spcBef>
            </a:pPr>
            <a:r>
              <a:rPr sz="1400" spc="2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4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169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4445" algn="ctr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Clean 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Data  and</a:t>
            </a:r>
            <a:r>
              <a:rPr sz="14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export  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sz="14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1400">
              <a:latin typeface="Carlito"/>
              <a:cs typeface="Carlito"/>
            </a:endParaRPr>
          </a:p>
          <a:p>
            <a:pPr marL="12700" marR="32384" indent="13970" algn="ctr">
              <a:lnSpc>
                <a:spcPct val="100600"/>
              </a:lnSpc>
              <a:spcBef>
                <a:spcPts val="115"/>
              </a:spcBef>
            </a:pPr>
            <a:r>
              <a:rPr sz="1400" spc="3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5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po</a:t>
            </a:r>
            <a:r>
              <a:rPr sz="1400" spc="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5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e  </a:t>
            </a:r>
            <a:r>
              <a:rPr sz="1400" spc="15" dirty="0">
                <a:solidFill>
                  <a:srgbClr val="FFFFFF"/>
                </a:solidFill>
                <a:latin typeface="Carlito"/>
                <a:cs typeface="Carlito"/>
              </a:rPr>
              <a:t>from  </a:t>
            </a:r>
            <a:r>
              <a:rPr sz="1400" spc="25" dirty="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30" dirty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394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Extract data  with  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ti</a:t>
            </a:r>
            <a:r>
              <a:rPr sz="1400" spc="1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2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oup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Make  </a:t>
            </a:r>
            <a:r>
              <a:rPr sz="1400" spc="3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sz="1400" spc="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6730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Ex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rlito"/>
                <a:cs typeface="Carlito"/>
              </a:rPr>
              <a:t>t  Data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 </a:t>
            </a:r>
            <a:r>
              <a:rPr spc="-55" dirty="0"/>
              <a:t>Collection </a:t>
            </a:r>
            <a:r>
              <a:rPr spc="-190" dirty="0"/>
              <a:t>– </a:t>
            </a:r>
            <a:r>
              <a:rPr spc="-235" dirty="0"/>
              <a:t>SpaceX</a:t>
            </a:r>
            <a:r>
              <a:rPr spc="-45" dirty="0"/>
              <a:t> </a:t>
            </a:r>
            <a:r>
              <a:rPr spc="-204" dirty="0"/>
              <a:t>API</a:t>
            </a:r>
          </a:p>
        </p:txBody>
      </p:sp>
      <p:sp>
        <p:nvSpPr>
          <p:cNvPr id="3" name="object 3"/>
          <p:cNvSpPr/>
          <p:nvPr/>
        </p:nvSpPr>
        <p:spPr>
          <a:xfrm>
            <a:off x="771525" y="2114550"/>
            <a:ext cx="2847975" cy="257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1550" y="5095875"/>
            <a:ext cx="1914525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4925" y="3571875"/>
            <a:ext cx="27432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4925" y="5200650"/>
            <a:ext cx="27432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2781300"/>
            <a:ext cx="6629400" cy="2733675"/>
            <a:chOff x="838200" y="2781300"/>
            <a:chExt cx="6629400" cy="2733675"/>
          </a:xfrm>
        </p:grpSpPr>
        <p:sp>
          <p:nvSpPr>
            <p:cNvPr id="10" name="object 10"/>
            <p:cNvSpPr/>
            <p:nvPr/>
          </p:nvSpPr>
          <p:spPr>
            <a:xfrm>
              <a:off x="838200" y="3514725"/>
              <a:ext cx="2371725" cy="3524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24400" y="2781300"/>
              <a:ext cx="2743200" cy="1790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7576" y="3638550"/>
              <a:ext cx="1733550" cy="1876425"/>
            </a:xfrm>
            <a:custGeom>
              <a:avLst/>
              <a:gdLst/>
              <a:ahLst/>
              <a:cxnLst/>
              <a:rect l="l" t="t" r="r" b="b"/>
              <a:pathLst>
                <a:path w="1733550" h="1876425">
                  <a:moveTo>
                    <a:pt x="852424" y="1847850"/>
                  </a:moveTo>
                  <a:lnTo>
                    <a:pt x="0" y="1847850"/>
                  </a:lnTo>
                  <a:lnTo>
                    <a:pt x="0" y="1876425"/>
                  </a:lnTo>
                  <a:lnTo>
                    <a:pt x="880999" y="1876425"/>
                  </a:lnTo>
                  <a:lnTo>
                    <a:pt x="880999" y="1862201"/>
                  </a:lnTo>
                  <a:lnTo>
                    <a:pt x="852424" y="1862201"/>
                  </a:lnTo>
                  <a:lnTo>
                    <a:pt x="852424" y="1847850"/>
                  </a:lnTo>
                  <a:close/>
                </a:path>
                <a:path w="1733550" h="1876425">
                  <a:moveTo>
                    <a:pt x="1647698" y="28575"/>
                  </a:moveTo>
                  <a:lnTo>
                    <a:pt x="852424" y="28575"/>
                  </a:lnTo>
                  <a:lnTo>
                    <a:pt x="852424" y="1862201"/>
                  </a:lnTo>
                  <a:lnTo>
                    <a:pt x="866775" y="1847850"/>
                  </a:lnTo>
                  <a:lnTo>
                    <a:pt x="880999" y="1847850"/>
                  </a:lnTo>
                  <a:lnTo>
                    <a:pt x="880999" y="57150"/>
                  </a:lnTo>
                  <a:lnTo>
                    <a:pt x="866775" y="57150"/>
                  </a:lnTo>
                  <a:lnTo>
                    <a:pt x="880999" y="42925"/>
                  </a:lnTo>
                  <a:lnTo>
                    <a:pt x="1647698" y="42925"/>
                  </a:lnTo>
                  <a:lnTo>
                    <a:pt x="1647698" y="28575"/>
                  </a:lnTo>
                  <a:close/>
                </a:path>
                <a:path w="1733550" h="1876425">
                  <a:moveTo>
                    <a:pt x="880999" y="1847850"/>
                  </a:moveTo>
                  <a:lnTo>
                    <a:pt x="866775" y="1847850"/>
                  </a:lnTo>
                  <a:lnTo>
                    <a:pt x="852424" y="1862201"/>
                  </a:lnTo>
                  <a:lnTo>
                    <a:pt x="880999" y="1862201"/>
                  </a:lnTo>
                  <a:lnTo>
                    <a:pt x="880999" y="1847850"/>
                  </a:lnTo>
                  <a:close/>
                </a:path>
                <a:path w="1733550" h="1876425">
                  <a:moveTo>
                    <a:pt x="1647698" y="0"/>
                  </a:moveTo>
                  <a:lnTo>
                    <a:pt x="1647698" y="85725"/>
                  </a:lnTo>
                  <a:lnTo>
                    <a:pt x="1704932" y="57150"/>
                  </a:lnTo>
                  <a:lnTo>
                    <a:pt x="1662049" y="57150"/>
                  </a:lnTo>
                  <a:lnTo>
                    <a:pt x="1662049" y="28575"/>
                  </a:lnTo>
                  <a:lnTo>
                    <a:pt x="1704763" y="28575"/>
                  </a:lnTo>
                  <a:lnTo>
                    <a:pt x="1647698" y="0"/>
                  </a:lnTo>
                  <a:close/>
                </a:path>
                <a:path w="1733550" h="1876425">
                  <a:moveTo>
                    <a:pt x="880999" y="42925"/>
                  </a:moveTo>
                  <a:lnTo>
                    <a:pt x="866775" y="57150"/>
                  </a:lnTo>
                  <a:lnTo>
                    <a:pt x="880999" y="57150"/>
                  </a:lnTo>
                  <a:lnTo>
                    <a:pt x="880999" y="42925"/>
                  </a:lnTo>
                  <a:close/>
                </a:path>
                <a:path w="1733550" h="1876425">
                  <a:moveTo>
                    <a:pt x="1647698" y="42925"/>
                  </a:moveTo>
                  <a:lnTo>
                    <a:pt x="880999" y="42925"/>
                  </a:lnTo>
                  <a:lnTo>
                    <a:pt x="880999" y="57150"/>
                  </a:lnTo>
                  <a:lnTo>
                    <a:pt x="1647698" y="57150"/>
                  </a:lnTo>
                  <a:lnTo>
                    <a:pt x="1647698" y="42925"/>
                  </a:lnTo>
                  <a:close/>
                </a:path>
                <a:path w="1733550" h="1876425">
                  <a:moveTo>
                    <a:pt x="1704763" y="28575"/>
                  </a:moveTo>
                  <a:lnTo>
                    <a:pt x="1662049" y="28575"/>
                  </a:lnTo>
                  <a:lnTo>
                    <a:pt x="1662049" y="57150"/>
                  </a:lnTo>
                  <a:lnTo>
                    <a:pt x="1704932" y="57150"/>
                  </a:lnTo>
                  <a:lnTo>
                    <a:pt x="1733423" y="42925"/>
                  </a:lnTo>
                  <a:lnTo>
                    <a:pt x="1704763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sp>
          <p:nvSpPr>
            <p:cNvPr id="14" name="object 14"/>
            <p:cNvSpPr/>
            <p:nvPr/>
          </p:nvSpPr>
          <p:spPr>
            <a:xfrm>
              <a:off x="8924925" y="1981200"/>
              <a:ext cx="2743200" cy="1714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lnTo>
                    <a:pt x="85580" y="866817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85580" y="866817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580" y="866817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43363" y="3795521"/>
            <a:ext cx="85725" cy="1019810"/>
          </a:xfrm>
          <a:custGeom>
            <a:avLst/>
            <a:gdLst/>
            <a:ahLst/>
            <a:cxnLst/>
            <a:rect l="l" t="t" r="r" b="b"/>
            <a:pathLst>
              <a:path w="85725" h="1019810">
                <a:moveTo>
                  <a:pt x="28568" y="933788"/>
                </a:moveTo>
                <a:lnTo>
                  <a:pt x="0" y="934084"/>
                </a:lnTo>
                <a:lnTo>
                  <a:pt x="43560" y="1019301"/>
                </a:lnTo>
                <a:lnTo>
                  <a:pt x="78448" y="948054"/>
                </a:lnTo>
                <a:lnTo>
                  <a:pt x="28701" y="948054"/>
                </a:lnTo>
                <a:lnTo>
                  <a:pt x="28568" y="933788"/>
                </a:lnTo>
                <a:close/>
              </a:path>
              <a:path w="85725" h="1019810">
                <a:moveTo>
                  <a:pt x="85725" y="933195"/>
                </a:moveTo>
                <a:lnTo>
                  <a:pt x="28568" y="933788"/>
                </a:lnTo>
                <a:lnTo>
                  <a:pt x="28701" y="948054"/>
                </a:lnTo>
                <a:lnTo>
                  <a:pt x="57276" y="947801"/>
                </a:lnTo>
                <a:lnTo>
                  <a:pt x="57142" y="933492"/>
                </a:lnTo>
                <a:lnTo>
                  <a:pt x="85579" y="933492"/>
                </a:lnTo>
                <a:lnTo>
                  <a:pt x="85725" y="933195"/>
                </a:lnTo>
                <a:close/>
              </a:path>
              <a:path w="85725" h="1019810">
                <a:moveTo>
                  <a:pt x="85579" y="933492"/>
                </a:moveTo>
                <a:lnTo>
                  <a:pt x="57142" y="933492"/>
                </a:lnTo>
                <a:lnTo>
                  <a:pt x="57276" y="947801"/>
                </a:lnTo>
                <a:lnTo>
                  <a:pt x="28701" y="948054"/>
                </a:lnTo>
                <a:lnTo>
                  <a:pt x="78448" y="948054"/>
                </a:lnTo>
                <a:lnTo>
                  <a:pt x="85579" y="933492"/>
                </a:lnTo>
                <a:close/>
              </a:path>
              <a:path w="85725" h="1019810">
                <a:moveTo>
                  <a:pt x="48386" y="0"/>
                </a:moveTo>
                <a:lnTo>
                  <a:pt x="19811" y="380"/>
                </a:lnTo>
                <a:lnTo>
                  <a:pt x="28568" y="933788"/>
                </a:lnTo>
                <a:lnTo>
                  <a:pt x="57142" y="933492"/>
                </a:lnTo>
                <a:lnTo>
                  <a:pt x="4838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2028825"/>
            <a:ext cx="1333500" cy="1676400"/>
          </a:xfrm>
          <a:custGeom>
            <a:avLst/>
            <a:gdLst/>
            <a:ahLst/>
            <a:cxnLst/>
            <a:rect l="l" t="t" r="r" b="b"/>
            <a:pathLst>
              <a:path w="1333500" h="1676400">
                <a:moveTo>
                  <a:pt x="652526" y="1647825"/>
                </a:moveTo>
                <a:lnTo>
                  <a:pt x="0" y="1647825"/>
                </a:lnTo>
                <a:lnTo>
                  <a:pt x="0" y="1676400"/>
                </a:lnTo>
                <a:lnTo>
                  <a:pt x="681101" y="1676400"/>
                </a:lnTo>
                <a:lnTo>
                  <a:pt x="681101" y="1662176"/>
                </a:lnTo>
                <a:lnTo>
                  <a:pt x="652526" y="1662176"/>
                </a:lnTo>
                <a:lnTo>
                  <a:pt x="652526" y="1647825"/>
                </a:lnTo>
                <a:close/>
              </a:path>
              <a:path w="1333500" h="1676400">
                <a:moveTo>
                  <a:pt x="1247775" y="28575"/>
                </a:moveTo>
                <a:lnTo>
                  <a:pt x="652526" y="28575"/>
                </a:lnTo>
                <a:lnTo>
                  <a:pt x="652526" y="1662176"/>
                </a:lnTo>
                <a:lnTo>
                  <a:pt x="666750" y="1647825"/>
                </a:lnTo>
                <a:lnTo>
                  <a:pt x="681101" y="1647825"/>
                </a:lnTo>
                <a:lnTo>
                  <a:pt x="681101" y="57150"/>
                </a:lnTo>
                <a:lnTo>
                  <a:pt x="666750" y="57150"/>
                </a:lnTo>
                <a:lnTo>
                  <a:pt x="681101" y="42799"/>
                </a:lnTo>
                <a:lnTo>
                  <a:pt x="1247775" y="42799"/>
                </a:lnTo>
                <a:lnTo>
                  <a:pt x="1247775" y="28575"/>
                </a:lnTo>
                <a:close/>
              </a:path>
              <a:path w="1333500" h="1676400">
                <a:moveTo>
                  <a:pt x="681101" y="1647825"/>
                </a:moveTo>
                <a:lnTo>
                  <a:pt x="666750" y="1647825"/>
                </a:lnTo>
                <a:lnTo>
                  <a:pt x="652526" y="1662176"/>
                </a:lnTo>
                <a:lnTo>
                  <a:pt x="681101" y="1662176"/>
                </a:lnTo>
                <a:lnTo>
                  <a:pt x="681101" y="1647825"/>
                </a:lnTo>
                <a:close/>
              </a:path>
              <a:path w="1333500" h="1676400">
                <a:moveTo>
                  <a:pt x="1247775" y="0"/>
                </a:moveTo>
                <a:lnTo>
                  <a:pt x="1247775" y="85725"/>
                </a:lnTo>
                <a:lnTo>
                  <a:pt x="1304840" y="57150"/>
                </a:lnTo>
                <a:lnTo>
                  <a:pt x="1262126" y="57150"/>
                </a:lnTo>
                <a:lnTo>
                  <a:pt x="1262126" y="28575"/>
                </a:lnTo>
                <a:lnTo>
                  <a:pt x="1305009" y="28575"/>
                </a:lnTo>
                <a:lnTo>
                  <a:pt x="1247775" y="0"/>
                </a:lnTo>
                <a:close/>
              </a:path>
              <a:path w="1333500" h="1676400">
                <a:moveTo>
                  <a:pt x="681101" y="42799"/>
                </a:moveTo>
                <a:lnTo>
                  <a:pt x="666750" y="57150"/>
                </a:lnTo>
                <a:lnTo>
                  <a:pt x="681101" y="57150"/>
                </a:lnTo>
                <a:lnTo>
                  <a:pt x="681101" y="42799"/>
                </a:lnTo>
                <a:close/>
              </a:path>
              <a:path w="1333500" h="1676400">
                <a:moveTo>
                  <a:pt x="1247775" y="42799"/>
                </a:moveTo>
                <a:lnTo>
                  <a:pt x="681101" y="42799"/>
                </a:lnTo>
                <a:lnTo>
                  <a:pt x="681101" y="57150"/>
                </a:lnTo>
                <a:lnTo>
                  <a:pt x="1247775" y="57150"/>
                </a:lnTo>
                <a:lnTo>
                  <a:pt x="1247775" y="42799"/>
                </a:lnTo>
                <a:close/>
              </a:path>
              <a:path w="1333500" h="1676400">
                <a:moveTo>
                  <a:pt x="1305009" y="28575"/>
                </a:moveTo>
                <a:lnTo>
                  <a:pt x="1262126" y="28575"/>
                </a:lnTo>
                <a:lnTo>
                  <a:pt x="1262126" y="57150"/>
                </a:lnTo>
                <a:lnTo>
                  <a:pt x="1304840" y="57150"/>
                </a:lnTo>
                <a:lnTo>
                  <a:pt x="1333500" y="42799"/>
                </a:lnTo>
                <a:lnTo>
                  <a:pt x="1305009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1. </a:t>
            </a:r>
            <a:r>
              <a:rPr sz="1800" spc="5" dirty="0">
                <a:latin typeface="Carlito"/>
                <a:cs typeface="Carlito"/>
              </a:rPr>
              <a:t>Getting </a:t>
            </a:r>
            <a:r>
              <a:rPr sz="1800" dirty="0">
                <a:latin typeface="Carlito"/>
                <a:cs typeface="Carlito"/>
              </a:rPr>
              <a:t>Response </a:t>
            </a:r>
            <a:r>
              <a:rPr sz="1800" spc="-10" dirty="0">
                <a:latin typeface="Carlito"/>
                <a:cs typeface="Carlito"/>
              </a:rPr>
              <a:t>from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API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837" y="6101794"/>
            <a:ext cx="115824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9"/>
              </a:rPr>
              <a:t>Link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9"/>
              </a:rPr>
              <a:t>to</a:t>
            </a:r>
            <a:r>
              <a:rPr sz="1800" u="heavy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9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9"/>
              </a:rPr>
              <a:t>code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Arial"/>
                <a:cs typeface="Arial"/>
              </a:rPr>
              <a:t>8</a:t>
            </a:fld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2. </a:t>
            </a:r>
            <a:r>
              <a:rPr sz="1800" spc="5" dirty="0">
                <a:latin typeface="Carlito"/>
                <a:cs typeface="Carlito"/>
              </a:rPr>
              <a:t>Convert </a:t>
            </a:r>
            <a:r>
              <a:rPr sz="1800" dirty="0">
                <a:latin typeface="Carlito"/>
                <a:cs typeface="Carlito"/>
              </a:rPr>
              <a:t>Response to </a:t>
            </a:r>
            <a:r>
              <a:rPr sz="1800" spc="5" dirty="0">
                <a:latin typeface="Carlito"/>
                <a:cs typeface="Carlito"/>
              </a:rPr>
              <a:t>JSON</a:t>
            </a:r>
            <a:r>
              <a:rPr sz="1800" spc="-235" dirty="0">
                <a:latin typeface="Carlito"/>
                <a:cs typeface="Carlito"/>
              </a:rPr>
              <a:t> </a:t>
            </a:r>
            <a:r>
              <a:rPr sz="1800" spc="15" dirty="0">
                <a:latin typeface="Carlito"/>
                <a:cs typeface="Carlito"/>
              </a:rPr>
              <a:t>File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3. </a:t>
            </a:r>
            <a:r>
              <a:rPr sz="1800" spc="-20" dirty="0">
                <a:latin typeface="Carlito"/>
                <a:cs typeface="Carlito"/>
              </a:rPr>
              <a:t>Transform</a:t>
            </a:r>
            <a:r>
              <a:rPr sz="1800" spc="-130" dirty="0">
                <a:latin typeface="Carlito"/>
                <a:cs typeface="Carlito"/>
              </a:rPr>
              <a:t> </a:t>
            </a:r>
            <a:r>
              <a:rPr sz="1800" spc="10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4. </a:t>
            </a:r>
            <a:r>
              <a:rPr sz="1800" dirty="0">
                <a:latin typeface="Carlito"/>
                <a:cs typeface="Carlito"/>
              </a:rPr>
              <a:t>Create </a:t>
            </a:r>
            <a:r>
              <a:rPr sz="1800" spc="10" dirty="0">
                <a:latin typeface="Carlito"/>
                <a:cs typeface="Carlito"/>
              </a:rPr>
              <a:t>dictionary </a:t>
            </a:r>
            <a:r>
              <a:rPr sz="1800" spc="5" dirty="0">
                <a:latin typeface="Carlito"/>
                <a:cs typeface="Carlito"/>
              </a:rPr>
              <a:t>with</a:t>
            </a:r>
            <a:r>
              <a:rPr sz="1800" spc="-260" dirty="0">
                <a:latin typeface="Carlito"/>
                <a:cs typeface="Carlito"/>
              </a:rPr>
              <a:t> </a:t>
            </a:r>
            <a:r>
              <a:rPr sz="1800" spc="10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5. </a:t>
            </a:r>
            <a:r>
              <a:rPr sz="1800" dirty="0">
                <a:latin typeface="Carlito"/>
                <a:cs typeface="Carlito"/>
              </a:rPr>
              <a:t>Create</a:t>
            </a:r>
            <a:r>
              <a:rPr sz="1800" spc="-130" dirty="0">
                <a:latin typeface="Carlito"/>
                <a:cs typeface="Carlito"/>
              </a:rPr>
              <a:t> </a:t>
            </a:r>
            <a:r>
              <a:rPr sz="1800" spc="5" dirty="0">
                <a:latin typeface="Carlito"/>
                <a:cs typeface="Carlito"/>
              </a:rPr>
              <a:t>dataframe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0650" y="3161728"/>
            <a:ext cx="1756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6. </a:t>
            </a:r>
            <a:r>
              <a:rPr sz="1800" spc="10" dirty="0">
                <a:latin typeface="Carlito"/>
                <a:cs typeface="Carlito"/>
              </a:rPr>
              <a:t>Filter</a:t>
            </a:r>
            <a:r>
              <a:rPr sz="1800" spc="-175" dirty="0">
                <a:latin typeface="Carlito"/>
                <a:cs typeface="Carlito"/>
              </a:rPr>
              <a:t> </a:t>
            </a:r>
            <a:r>
              <a:rPr sz="1800" spc="5" dirty="0">
                <a:latin typeface="Carlito"/>
                <a:cs typeface="Carlito"/>
              </a:rPr>
              <a:t>dataframe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7. </a:t>
            </a:r>
            <a:r>
              <a:rPr sz="1800" dirty="0">
                <a:latin typeface="Carlito"/>
                <a:cs typeface="Carlito"/>
              </a:rPr>
              <a:t>Export to</a:t>
            </a:r>
            <a:r>
              <a:rPr sz="1800" spc="-95" dirty="0">
                <a:latin typeface="Carlito"/>
                <a:cs typeface="Carlito"/>
              </a:rPr>
              <a:t> </a:t>
            </a:r>
            <a:r>
              <a:rPr sz="1800" spc="10" dirty="0">
                <a:latin typeface="Carlito"/>
                <a:cs typeface="Carlito"/>
              </a:rPr>
              <a:t>file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 </a:t>
            </a:r>
            <a:r>
              <a:rPr spc="-55" dirty="0"/>
              <a:t>Collection </a:t>
            </a:r>
            <a:r>
              <a:rPr spc="10" dirty="0"/>
              <a:t>-</a:t>
            </a:r>
            <a:r>
              <a:rPr spc="409" dirty="0"/>
              <a:t> </a:t>
            </a:r>
            <a:r>
              <a:rPr spc="-100" dirty="0"/>
              <a:t>Scraping</a:t>
            </a:r>
          </a:p>
        </p:txBody>
      </p:sp>
      <p:sp>
        <p:nvSpPr>
          <p:cNvPr id="3" name="object 3"/>
          <p:cNvSpPr/>
          <p:nvPr/>
        </p:nvSpPr>
        <p:spPr>
          <a:xfrm>
            <a:off x="923925" y="2038350"/>
            <a:ext cx="2733675" cy="142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6300" y="4095750"/>
            <a:ext cx="261937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96325" y="5133975"/>
            <a:ext cx="27432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sp>
          <p:nvSpPr>
            <p:cNvPr id="10" name="object 10"/>
            <p:cNvSpPr/>
            <p:nvPr/>
          </p:nvSpPr>
          <p:spPr>
            <a:xfrm>
              <a:off x="914400" y="3076575"/>
              <a:ext cx="2743200" cy="114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8200" y="5076825"/>
              <a:ext cx="2743200" cy="609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4375" y="2038350"/>
              <a:ext cx="3571875" cy="20859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86226" y="3095625"/>
              <a:ext cx="942975" cy="2333625"/>
            </a:xfrm>
            <a:custGeom>
              <a:avLst/>
              <a:gdLst/>
              <a:ahLst/>
              <a:cxnLst/>
              <a:rect l="l" t="t" r="r" b="b"/>
              <a:pathLst>
                <a:path w="942975" h="2333625">
                  <a:moveTo>
                    <a:pt x="85725" y="2247900"/>
                  </a:moveTo>
                  <a:lnTo>
                    <a:pt x="0" y="2290699"/>
                  </a:lnTo>
                  <a:lnTo>
                    <a:pt x="85725" y="2333625"/>
                  </a:lnTo>
                  <a:lnTo>
                    <a:pt x="85725" y="2305050"/>
                  </a:lnTo>
                  <a:lnTo>
                    <a:pt x="71374" y="2305050"/>
                  </a:lnTo>
                  <a:lnTo>
                    <a:pt x="71374" y="2276475"/>
                  </a:lnTo>
                  <a:lnTo>
                    <a:pt x="85725" y="2276475"/>
                  </a:lnTo>
                  <a:lnTo>
                    <a:pt x="85725" y="2247900"/>
                  </a:lnTo>
                  <a:close/>
                </a:path>
                <a:path w="942975" h="2333625">
                  <a:moveTo>
                    <a:pt x="85725" y="2276475"/>
                  </a:moveTo>
                  <a:lnTo>
                    <a:pt x="71374" y="2276475"/>
                  </a:lnTo>
                  <a:lnTo>
                    <a:pt x="71374" y="2305050"/>
                  </a:lnTo>
                  <a:lnTo>
                    <a:pt x="85725" y="2305050"/>
                  </a:lnTo>
                  <a:lnTo>
                    <a:pt x="85725" y="2276475"/>
                  </a:lnTo>
                  <a:close/>
                </a:path>
                <a:path w="942975" h="2333625">
                  <a:moveTo>
                    <a:pt x="457073" y="2276475"/>
                  </a:moveTo>
                  <a:lnTo>
                    <a:pt x="85725" y="2276475"/>
                  </a:lnTo>
                  <a:lnTo>
                    <a:pt x="85725" y="2305050"/>
                  </a:lnTo>
                  <a:lnTo>
                    <a:pt x="485648" y="2305050"/>
                  </a:lnTo>
                  <a:lnTo>
                    <a:pt x="485648" y="2290699"/>
                  </a:lnTo>
                  <a:lnTo>
                    <a:pt x="457073" y="2290699"/>
                  </a:lnTo>
                  <a:lnTo>
                    <a:pt x="457073" y="2276475"/>
                  </a:lnTo>
                  <a:close/>
                </a:path>
                <a:path w="942975" h="2333625">
                  <a:moveTo>
                    <a:pt x="857250" y="28575"/>
                  </a:moveTo>
                  <a:lnTo>
                    <a:pt x="457073" y="28575"/>
                  </a:lnTo>
                  <a:lnTo>
                    <a:pt x="457073" y="2290699"/>
                  </a:lnTo>
                  <a:lnTo>
                    <a:pt x="471424" y="2276475"/>
                  </a:lnTo>
                  <a:lnTo>
                    <a:pt x="485648" y="2276475"/>
                  </a:lnTo>
                  <a:lnTo>
                    <a:pt x="485648" y="57150"/>
                  </a:lnTo>
                  <a:lnTo>
                    <a:pt x="471424" y="57150"/>
                  </a:lnTo>
                  <a:lnTo>
                    <a:pt x="485648" y="42799"/>
                  </a:lnTo>
                  <a:lnTo>
                    <a:pt x="857250" y="42799"/>
                  </a:lnTo>
                  <a:lnTo>
                    <a:pt x="857250" y="28575"/>
                  </a:lnTo>
                  <a:close/>
                </a:path>
                <a:path w="942975" h="2333625">
                  <a:moveTo>
                    <a:pt x="485648" y="2276475"/>
                  </a:moveTo>
                  <a:lnTo>
                    <a:pt x="471424" y="2276475"/>
                  </a:lnTo>
                  <a:lnTo>
                    <a:pt x="457073" y="2290699"/>
                  </a:lnTo>
                  <a:lnTo>
                    <a:pt x="485648" y="2290699"/>
                  </a:lnTo>
                  <a:lnTo>
                    <a:pt x="485648" y="2276475"/>
                  </a:lnTo>
                  <a:close/>
                </a:path>
                <a:path w="942975" h="2333625">
                  <a:moveTo>
                    <a:pt x="857250" y="0"/>
                  </a:moveTo>
                  <a:lnTo>
                    <a:pt x="857250" y="85725"/>
                  </a:lnTo>
                  <a:lnTo>
                    <a:pt x="914315" y="57150"/>
                  </a:lnTo>
                  <a:lnTo>
                    <a:pt x="871474" y="57150"/>
                  </a:lnTo>
                  <a:lnTo>
                    <a:pt x="871474" y="28575"/>
                  </a:lnTo>
                  <a:lnTo>
                    <a:pt x="914484" y="28575"/>
                  </a:lnTo>
                  <a:lnTo>
                    <a:pt x="857250" y="0"/>
                  </a:lnTo>
                  <a:close/>
                </a:path>
                <a:path w="942975" h="2333625">
                  <a:moveTo>
                    <a:pt x="485648" y="42799"/>
                  </a:moveTo>
                  <a:lnTo>
                    <a:pt x="471424" y="57150"/>
                  </a:lnTo>
                  <a:lnTo>
                    <a:pt x="485648" y="57150"/>
                  </a:lnTo>
                  <a:lnTo>
                    <a:pt x="485648" y="42799"/>
                  </a:lnTo>
                  <a:close/>
                </a:path>
                <a:path w="942975" h="2333625">
                  <a:moveTo>
                    <a:pt x="857250" y="42799"/>
                  </a:moveTo>
                  <a:lnTo>
                    <a:pt x="485648" y="42799"/>
                  </a:lnTo>
                  <a:lnTo>
                    <a:pt x="485648" y="57150"/>
                  </a:lnTo>
                  <a:lnTo>
                    <a:pt x="857250" y="57150"/>
                  </a:lnTo>
                  <a:lnTo>
                    <a:pt x="857250" y="42799"/>
                  </a:lnTo>
                  <a:close/>
                </a:path>
                <a:path w="942975" h="2333625">
                  <a:moveTo>
                    <a:pt x="914484" y="28575"/>
                  </a:moveTo>
                  <a:lnTo>
                    <a:pt x="871474" y="28575"/>
                  </a:lnTo>
                  <a:lnTo>
                    <a:pt x="871474" y="57150"/>
                  </a:lnTo>
                  <a:lnTo>
                    <a:pt x="914315" y="57150"/>
                  </a:lnTo>
                  <a:lnTo>
                    <a:pt x="942975" y="42799"/>
                  </a:lnTo>
                  <a:lnTo>
                    <a:pt x="91448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20150" y="1876425"/>
              <a:ext cx="2743200" cy="12001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91551" y="2438399"/>
              <a:ext cx="1833880" cy="1319530"/>
            </a:xfrm>
            <a:custGeom>
              <a:avLst/>
              <a:gdLst/>
              <a:ahLst/>
              <a:cxnLst/>
              <a:rect l="l" t="t" r="r" b="b"/>
              <a:pathLst>
                <a:path w="1833879" h="1319529">
                  <a:moveTo>
                    <a:pt x="714375" y="42799"/>
                  </a:moveTo>
                  <a:lnTo>
                    <a:pt x="685876" y="28575"/>
                  </a:lnTo>
                  <a:lnTo>
                    <a:pt x="628650" y="0"/>
                  </a:lnTo>
                  <a:lnTo>
                    <a:pt x="628650" y="28575"/>
                  </a:lnTo>
                  <a:lnTo>
                    <a:pt x="342900" y="28575"/>
                  </a:lnTo>
                  <a:lnTo>
                    <a:pt x="342900" y="685800"/>
                  </a:lnTo>
                  <a:lnTo>
                    <a:pt x="85725" y="685800"/>
                  </a:lnTo>
                  <a:lnTo>
                    <a:pt x="85725" y="657225"/>
                  </a:lnTo>
                  <a:lnTo>
                    <a:pt x="0" y="700024"/>
                  </a:lnTo>
                  <a:lnTo>
                    <a:pt x="85725" y="742950"/>
                  </a:lnTo>
                  <a:lnTo>
                    <a:pt x="85725" y="714375"/>
                  </a:lnTo>
                  <a:lnTo>
                    <a:pt x="371475" y="714375"/>
                  </a:lnTo>
                  <a:lnTo>
                    <a:pt x="371475" y="700024"/>
                  </a:lnTo>
                  <a:lnTo>
                    <a:pt x="371475" y="685800"/>
                  </a:lnTo>
                  <a:lnTo>
                    <a:pt x="371475" y="57150"/>
                  </a:lnTo>
                  <a:lnTo>
                    <a:pt x="628650" y="57150"/>
                  </a:lnTo>
                  <a:lnTo>
                    <a:pt x="628650" y="85725"/>
                  </a:lnTo>
                  <a:lnTo>
                    <a:pt x="685711" y="57150"/>
                  </a:lnTo>
                  <a:lnTo>
                    <a:pt x="714375" y="42799"/>
                  </a:lnTo>
                  <a:close/>
                </a:path>
                <a:path w="1833879" h="1319529">
                  <a:moveTo>
                    <a:pt x="1833499" y="1233424"/>
                  </a:moveTo>
                  <a:lnTo>
                    <a:pt x="1804924" y="1233424"/>
                  </a:lnTo>
                  <a:lnTo>
                    <a:pt x="1804924" y="947674"/>
                  </a:lnTo>
                  <a:lnTo>
                    <a:pt x="1776349" y="947674"/>
                  </a:lnTo>
                  <a:lnTo>
                    <a:pt x="1776349" y="1233424"/>
                  </a:lnTo>
                  <a:lnTo>
                    <a:pt x="1747774" y="1233424"/>
                  </a:lnTo>
                  <a:lnTo>
                    <a:pt x="1790700" y="1319149"/>
                  </a:lnTo>
                  <a:lnTo>
                    <a:pt x="1826323" y="1247775"/>
                  </a:lnTo>
                  <a:lnTo>
                    <a:pt x="1833499" y="12334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20150" y="4000500"/>
              <a:ext cx="2114550" cy="1809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86950" y="4186173"/>
              <a:ext cx="85725" cy="600075"/>
            </a:xfrm>
            <a:custGeom>
              <a:avLst/>
              <a:gdLst/>
              <a:ahLst/>
              <a:cxnLst/>
              <a:rect l="l" t="t" r="r" b="b"/>
              <a:pathLst>
                <a:path w="85725" h="600075">
                  <a:moveTo>
                    <a:pt x="28575" y="514350"/>
                  </a:moveTo>
                  <a:lnTo>
                    <a:pt x="0" y="514350"/>
                  </a:lnTo>
                  <a:lnTo>
                    <a:pt x="42925" y="600075"/>
                  </a:lnTo>
                  <a:lnTo>
                    <a:pt x="78560" y="528701"/>
                  </a:lnTo>
                  <a:lnTo>
                    <a:pt x="28575" y="528701"/>
                  </a:lnTo>
                  <a:lnTo>
                    <a:pt x="28575" y="514350"/>
                  </a:lnTo>
                  <a:close/>
                </a:path>
                <a:path w="85725" h="600075">
                  <a:moveTo>
                    <a:pt x="57150" y="0"/>
                  </a:moveTo>
                  <a:lnTo>
                    <a:pt x="28575" y="0"/>
                  </a:lnTo>
                  <a:lnTo>
                    <a:pt x="28575" y="528701"/>
                  </a:lnTo>
                  <a:lnTo>
                    <a:pt x="57150" y="528701"/>
                  </a:lnTo>
                  <a:lnTo>
                    <a:pt x="57150" y="0"/>
                  </a:lnTo>
                  <a:close/>
                </a:path>
                <a:path w="85725" h="600075">
                  <a:moveTo>
                    <a:pt x="85725" y="514350"/>
                  </a:moveTo>
                  <a:lnTo>
                    <a:pt x="57150" y="514350"/>
                  </a:lnTo>
                  <a:lnTo>
                    <a:pt x="57150" y="528701"/>
                  </a:lnTo>
                  <a:lnTo>
                    <a:pt x="78560" y="528701"/>
                  </a:lnTo>
                  <a:lnTo>
                    <a:pt x="85725" y="514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6600" y="1683067"/>
            <a:ext cx="2987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1. </a:t>
            </a:r>
            <a:r>
              <a:rPr sz="1800" spc="5" dirty="0">
                <a:latin typeface="Carlito"/>
                <a:cs typeface="Carlito"/>
              </a:rPr>
              <a:t>Getting </a:t>
            </a:r>
            <a:r>
              <a:rPr sz="1800" dirty="0">
                <a:latin typeface="Carlito"/>
                <a:cs typeface="Carlito"/>
              </a:rPr>
              <a:t>Response </a:t>
            </a:r>
            <a:r>
              <a:rPr sz="1800" spc="-10" dirty="0">
                <a:latin typeface="Carlito"/>
                <a:cs typeface="Carlito"/>
              </a:rPr>
              <a:t>from</a:t>
            </a:r>
            <a:r>
              <a:rPr sz="1800" spc="-160" dirty="0">
                <a:latin typeface="Carlito"/>
                <a:cs typeface="Carlito"/>
              </a:rPr>
              <a:t> </a:t>
            </a:r>
            <a:r>
              <a:rPr sz="1800" spc="10" dirty="0">
                <a:latin typeface="Carlito"/>
                <a:cs typeface="Carlito"/>
              </a:rPr>
              <a:t>HTML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Arial"/>
                <a:cs typeface="Arial"/>
              </a:rPr>
              <a:t>9</a:t>
            </a:fld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2. </a:t>
            </a:r>
            <a:r>
              <a:rPr sz="1800" dirty="0">
                <a:latin typeface="Carlito"/>
                <a:cs typeface="Carlito"/>
              </a:rPr>
              <a:t>Create </a:t>
            </a:r>
            <a:r>
              <a:rPr sz="1800" spc="10" dirty="0">
                <a:latin typeface="Carlito"/>
                <a:cs typeface="Carlito"/>
              </a:rPr>
              <a:t>BeautifulSoup</a:t>
            </a:r>
            <a:r>
              <a:rPr sz="1800" spc="-215" dirty="0">
                <a:latin typeface="Carlito"/>
                <a:cs typeface="Carlito"/>
              </a:rPr>
              <a:t> </a:t>
            </a:r>
            <a:r>
              <a:rPr sz="1800" spc="5" dirty="0">
                <a:latin typeface="Carlito"/>
                <a:cs typeface="Carlito"/>
              </a:rPr>
              <a:t>Object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3. </a:t>
            </a:r>
            <a:r>
              <a:rPr sz="1800" spc="10" dirty="0">
                <a:latin typeface="Carlito"/>
                <a:cs typeface="Carlito"/>
              </a:rPr>
              <a:t>Find </a:t>
            </a:r>
            <a:r>
              <a:rPr sz="1800" spc="20" dirty="0">
                <a:latin typeface="Carlito"/>
                <a:cs typeface="Carlito"/>
              </a:rPr>
              <a:t>all</a:t>
            </a:r>
            <a:r>
              <a:rPr sz="1800" spc="-195" dirty="0">
                <a:latin typeface="Carlito"/>
                <a:cs typeface="Carlito"/>
              </a:rPr>
              <a:t> </a:t>
            </a:r>
            <a:r>
              <a:rPr sz="1800" spc="15" dirty="0"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25" y="4725987"/>
            <a:ext cx="19996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4. </a:t>
            </a:r>
            <a:r>
              <a:rPr sz="1800" spc="-5" dirty="0">
                <a:latin typeface="Carlito"/>
                <a:cs typeface="Carlito"/>
              </a:rPr>
              <a:t>Get </a:t>
            </a:r>
            <a:r>
              <a:rPr sz="1800" spc="5" dirty="0">
                <a:latin typeface="Carlito"/>
                <a:cs typeface="Carlito"/>
              </a:rPr>
              <a:t>column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5" dirty="0">
                <a:latin typeface="Carlito"/>
                <a:cs typeface="Carlito"/>
              </a:rPr>
              <a:t>names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5. </a:t>
            </a:r>
            <a:r>
              <a:rPr sz="1800" dirty="0">
                <a:latin typeface="Carlito"/>
                <a:cs typeface="Carlito"/>
              </a:rPr>
              <a:t>Create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10" dirty="0">
                <a:latin typeface="Carlito"/>
                <a:cs typeface="Carlito"/>
              </a:rPr>
              <a:t>dictionary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6. </a:t>
            </a:r>
            <a:r>
              <a:rPr sz="1800" spc="10" dirty="0">
                <a:latin typeface="Carlito"/>
                <a:cs typeface="Carlito"/>
              </a:rPr>
              <a:t>Add </a:t>
            </a:r>
            <a:r>
              <a:rPr sz="1800" spc="15" dirty="0">
                <a:latin typeface="Carlito"/>
                <a:cs typeface="Carlito"/>
              </a:rPr>
              <a:t>data </a:t>
            </a:r>
            <a:r>
              <a:rPr sz="1800" dirty="0">
                <a:latin typeface="Carlito"/>
                <a:cs typeface="Carlito"/>
              </a:rPr>
              <a:t>to</a:t>
            </a:r>
            <a:r>
              <a:rPr sz="1800" spc="-22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keys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See</a:t>
            </a:r>
            <a:r>
              <a:rPr sz="1200" b="1" u="sng" spc="-6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notebook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for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the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rest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200" b="1" u="sng" spc="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of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code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9465" y="3686111"/>
            <a:ext cx="3383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7. </a:t>
            </a:r>
            <a:r>
              <a:rPr sz="1800" dirty="0">
                <a:latin typeface="Carlito"/>
                <a:cs typeface="Carlito"/>
              </a:rPr>
              <a:t>Create </a:t>
            </a:r>
            <a:r>
              <a:rPr sz="1800" spc="5" dirty="0">
                <a:latin typeface="Carlito"/>
                <a:cs typeface="Carlito"/>
              </a:rPr>
              <a:t>dataframe </a:t>
            </a:r>
            <a:r>
              <a:rPr sz="1800" spc="-10" dirty="0">
                <a:latin typeface="Carlito"/>
                <a:cs typeface="Carlito"/>
              </a:rPr>
              <a:t>from</a:t>
            </a:r>
            <a:r>
              <a:rPr sz="1800" spc="-204" dirty="0">
                <a:latin typeface="Carlito"/>
                <a:cs typeface="Carlito"/>
              </a:rPr>
              <a:t> </a:t>
            </a:r>
            <a:r>
              <a:rPr sz="1800" spc="10" dirty="0">
                <a:latin typeface="Carlito"/>
                <a:cs typeface="Carlito"/>
              </a:rPr>
              <a:t>dictionary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8. </a:t>
            </a:r>
            <a:r>
              <a:rPr sz="1800" dirty="0">
                <a:latin typeface="Carlito"/>
                <a:cs typeface="Carlito"/>
              </a:rPr>
              <a:t>Export to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spc="10" dirty="0">
                <a:latin typeface="Carlito"/>
                <a:cs typeface="Carlito"/>
              </a:rPr>
              <a:t>file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A48597B6-CC70-C7E1-6F6C-21C4DAAAC2AF}"/>
              </a:ext>
            </a:extLst>
          </p:cNvPr>
          <p:cNvSpPr txBox="1"/>
          <p:nvPr/>
        </p:nvSpPr>
        <p:spPr>
          <a:xfrm>
            <a:off x="731837" y="6101794"/>
            <a:ext cx="115824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10"/>
              </a:rPr>
              <a:t>Link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10"/>
              </a:rPr>
              <a:t>to</a:t>
            </a:r>
            <a:r>
              <a:rPr sz="1800" u="heavy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10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10"/>
              </a:rPr>
              <a:t>code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2514</Words>
  <Application>Microsoft Office PowerPoint</Application>
  <PresentationFormat>Widescreen</PresentationFormat>
  <Paragraphs>311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Carlito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Tharani</dc:creator>
  <cp:lastModifiedBy>Tharanitharan M</cp:lastModifiedBy>
  <cp:revision>1</cp:revision>
  <dcterms:created xsi:type="dcterms:W3CDTF">2023-01-15T06:28:07Z</dcterms:created>
  <dcterms:modified xsi:type="dcterms:W3CDTF">2023-01-15T06:40:47Z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2023-01-15T00:00:00Z</vt:filetime>
  </property>
</Properties>
</file>